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60" r:id="rId7"/>
    <p:sldId id="261" r:id="rId8"/>
    <p:sldId id="262" r:id="rId9"/>
    <p:sldId id="271" r:id="rId10"/>
    <p:sldId id="273" r:id="rId11"/>
    <p:sldId id="275" r:id="rId12"/>
    <p:sldId id="276" r:id="rId13"/>
    <p:sldId id="279" r:id="rId14"/>
    <p:sldId id="284" r:id="rId15"/>
    <p:sldId id="288" r:id="rId16"/>
    <p:sldId id="289" r:id="rId17"/>
    <p:sldId id="285" r:id="rId18"/>
    <p:sldId id="292" r:id="rId19"/>
    <p:sldId id="294" r:id="rId20"/>
    <p:sldId id="295" r:id="rId21"/>
    <p:sldId id="293" r:id="rId22"/>
    <p:sldId id="297" r:id="rId23"/>
    <p:sldId id="296" r:id="rId24"/>
    <p:sldId id="300" r:id="rId25"/>
    <p:sldId id="298" r:id="rId26"/>
    <p:sldId id="299" r:id="rId27"/>
    <p:sldId id="286" r:id="rId28"/>
    <p:sldId id="287" r:id="rId29"/>
    <p:sldId id="269" r:id="rId30"/>
    <p:sldId id="301" r:id="rId31"/>
    <p:sldId id="270" r:id="rId32"/>
    <p:sldId id="274" r:id="rId33"/>
    <p:sldId id="263" r:id="rId34"/>
    <p:sldId id="264" r:id="rId35"/>
    <p:sldId id="266" r:id="rId36"/>
    <p:sldId id="278" r:id="rId37"/>
    <p:sldId id="282" r:id="rId38"/>
    <p:sldId id="283" r:id="rId39"/>
    <p:sldId id="291" r:id="rId40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34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8" autoAdjust="0"/>
    <p:restoredTop sz="93447" autoAdjust="0"/>
  </p:normalViewPr>
  <p:slideViewPr>
    <p:cSldViewPr snapToGrid="0" snapToObjects="1" showGuides="1">
      <p:cViewPr>
        <p:scale>
          <a:sx n="100" d="100"/>
          <a:sy n="100" d="100"/>
        </p:scale>
        <p:origin x="52" y="-588"/>
      </p:cViewPr>
      <p:guideLst>
        <p:guide orient="horz" pos="1597"/>
        <p:guide pos="34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05.06.2025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>
                <a:latin typeface="Arial" panose="020B0604020202020204" pitchFamily="34" charset="0"/>
              </a:rPr>
              <a:t>*: Mohan, S. S., Hershenson, M. del M., Boyd, S. P., &amp; Lee, T. H. (1999). Simple Accurate Expressions for Planar Spiral Inductances. IEEE Journal of Solid-State Circuits, 34(10), 1419-1424.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05/06/2025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77B74-48BB-91D5-A7F3-45FEB17367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48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35E0-6363-F973-B4CF-50FDEA2E82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261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405BA-3F9C-5B1B-B5B0-64495205C0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618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3D258-E53A-EFD6-656A-0D2004FB7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6F114-6D10-2730-24ED-E791F4539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C57A7-D9D3-06E6-12FE-6A2199050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773FA-50CD-B03C-F422-7A8248E32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10897-2F4E-02F2-4B5F-57A0B3C3D6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092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B123E-336D-C5B1-9D35-2FCC4AEB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AC98B-07A9-7B4B-B901-318DEE240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C5C20-07AC-1121-1992-19563B345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B6A33-194D-D3E9-36FB-C971B4C493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65F1A-27EE-F1D8-8992-A1B6075E1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419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64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CCE0-D429-F4E5-5E0B-D2959875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57DF1-8262-A23F-F8D1-D9CADB57E1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BCFB9-B9CE-EDF1-86EE-1541E8457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518A4-CEA5-51BC-3DEB-84C3A239FE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1667B-1DD0-075A-622C-6CED16D91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05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030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*: Mohan, S. S., Hershenson, M. del M., Boyd, S. P., &amp; Lee, T. H. (1999). Simple Accurate Expressions for Planar Spiral Inductances. IEEE Journal of Solid-State Circuits, 34(10), 1419-1424.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941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msuisse.ch/horlogerie-suisse/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777875"/>
            <a:ext cx="3657601" cy="2347047"/>
          </a:xfrm>
        </p:spPr>
        <p:txBody>
          <a:bodyPr>
            <a:noAutofit/>
          </a:bodyPr>
          <a:lstStyle/>
          <a:p>
            <a:r>
              <a:rPr lang="fr-FR" sz="2000" dirty="0"/>
              <a:t>Simulation and </a:t>
            </a:r>
            <a:r>
              <a:rPr lang="fr-FR" sz="2000" dirty="0" err="1"/>
              <a:t>implementation</a:t>
            </a:r>
            <a:r>
              <a:rPr lang="fr-FR" sz="2000" dirty="0"/>
              <a:t> of a Wireless Power Module for </a:t>
            </a:r>
            <a:r>
              <a:rPr lang="fr-FR" sz="2000" dirty="0" err="1"/>
              <a:t>dielectric</a:t>
            </a:r>
            <a:r>
              <a:rPr lang="fr-FR" sz="2000" dirty="0"/>
              <a:t> </a:t>
            </a:r>
            <a:r>
              <a:rPr lang="fr-FR" sz="2000" dirty="0" err="1"/>
              <a:t>elastomer</a:t>
            </a:r>
            <a:r>
              <a:rPr lang="fr-FR" sz="2000" dirty="0"/>
              <a:t> </a:t>
            </a:r>
            <a:r>
              <a:rPr lang="fr-FR" sz="2000" dirty="0" err="1"/>
              <a:t>actuator</a:t>
            </a:r>
            <a:endParaRPr lang="fr-FR" sz="20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By Tomas Garate Anderegg</a:t>
            </a:r>
          </a:p>
          <a:p>
            <a:r>
              <a:rPr lang="fr-FR" dirty="0" err="1"/>
              <a:t>Supervised</a:t>
            </a:r>
            <a:r>
              <a:rPr lang="fr-FR" dirty="0"/>
              <a:t> by </a:t>
            </a:r>
            <a:r>
              <a:rPr lang="fr-FR" dirty="0" err="1"/>
              <a:t>Maribel</a:t>
            </a:r>
            <a:r>
              <a:rPr lang="fr-FR" dirty="0"/>
              <a:t> Caceres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" name="Picture 19" descr="A close-up of a device&#10;&#10;AI-generated content may be incorrect.">
            <a:extLst>
              <a:ext uri="{FF2B5EF4-FFF2-40B4-BE49-F238E27FC236}">
                <a16:creationId xmlns:a16="http://schemas.microsoft.com/office/drawing/2014/main" id="{89CA619F-B9EB-AE51-CA11-2F06E7CB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93"/>
          <a:stretch/>
        </p:blipFill>
        <p:spPr>
          <a:xfrm rot="5400000">
            <a:off x="393800" y="1226445"/>
            <a:ext cx="4160041" cy="29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BAD3-4407-162D-E3D5-FFD59F52F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D1B3DB3-E8BC-8515-728B-EF59C426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59" r="16218" b="11459"/>
          <a:stretch/>
        </p:blipFill>
        <p:spPr>
          <a:xfrm>
            <a:off x="904875" y="991563"/>
            <a:ext cx="3430756" cy="2700000"/>
          </a:xfrm>
          <a:prstGeom prst="rect">
            <a:avLst/>
          </a:prstGeom>
          <a:noFill/>
        </p:spPr>
      </p:pic>
      <p:sp>
        <p:nvSpPr>
          <p:cNvPr id="36" name="Titre 6">
            <a:extLst>
              <a:ext uri="{FF2B5EF4-FFF2-40B4-BE49-F238E27FC236}">
                <a16:creationId xmlns:a16="http://schemas.microsoft.com/office/drawing/2014/main" id="{060B34C9-3A38-644A-8E39-8D0DF5E6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First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Results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Coil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design</a:t>
            </a:r>
            <a:b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b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22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5F7AA2-004B-467F-91F1-2DF2FA00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9DB863-DD37-79FF-31A3-493DC8B1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4FABD8-88D1-D8C3-F874-6F1221BC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30953F0-DFA7-C1E4-0B5E-23B65D83F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983168"/>
                  </p:ext>
                </p:extLst>
              </p:nvPr>
            </p:nvGraphicFramePr>
            <p:xfrm>
              <a:off x="1833563" y="3902075"/>
              <a:ext cx="5630892" cy="873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8482">
                      <a:extLst>
                        <a:ext uri="{9D8B030D-6E8A-4147-A177-3AD203B41FA5}">
                          <a16:colId xmlns:a16="http://schemas.microsoft.com/office/drawing/2014/main" val="1232561765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1072719039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1508025371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862975113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1437888505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3496582512"/>
                        </a:ext>
                      </a:extLst>
                    </a:gridCol>
                  </a:tblGrid>
                  <a:tr h="5026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i="1" dirty="0"/>
                            <a:t>L</a:t>
                          </a:r>
                          <a:r>
                            <a:rPr lang="fr-CH" dirty="0"/>
                            <a:t> (µm)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i="1" dirty="0"/>
                            <a:t>W</a:t>
                          </a:r>
                          <a:r>
                            <a:rPr lang="fr-CH" dirty="0"/>
                            <a:t> (µm)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H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fr-CH" b="1" i="1" smtClean="0"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  <m:r>
                                <a:rPr lang="fr-CH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fr-CH" dirty="0"/>
                            <a:t>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H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fr-CH" b="1" i="1" smtClean="0">
                                      <a:latin typeface="Cambria Math" panose="02040503050406030204" pitchFamily="18" charset="0"/>
                                    </a:rPr>
                                    <m:t>𝒊𝒏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H" dirty="0"/>
                            <a:t> (cm)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i="1" dirty="0"/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i="1" dirty="0"/>
                            <a:t>S</a:t>
                          </a:r>
                          <a:r>
                            <a:rPr lang="fr-CH" dirty="0"/>
                            <a:t> (µm)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3815675"/>
                      </a:ext>
                    </a:extLst>
                  </a:tr>
                  <a:tr h="370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1.76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947.37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4.75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3.44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452.63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7797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30953F0-DFA7-C1E4-0B5E-23B65D83F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983168"/>
                  </p:ext>
                </p:extLst>
              </p:nvPr>
            </p:nvGraphicFramePr>
            <p:xfrm>
              <a:off x="1833563" y="3902075"/>
              <a:ext cx="5630892" cy="873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8482">
                      <a:extLst>
                        <a:ext uri="{9D8B030D-6E8A-4147-A177-3AD203B41FA5}">
                          <a16:colId xmlns:a16="http://schemas.microsoft.com/office/drawing/2014/main" val="1232561765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1072719039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1508025371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862975113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1437888505"/>
                        </a:ext>
                      </a:extLst>
                    </a:gridCol>
                    <a:gridCol w="938482">
                      <a:extLst>
                        <a:ext uri="{9D8B030D-6E8A-4147-A177-3AD203B41FA5}">
                          <a16:colId xmlns:a16="http://schemas.microsoft.com/office/drawing/2014/main" val="3496582512"/>
                        </a:ext>
                      </a:extLst>
                    </a:gridCol>
                  </a:tblGrid>
                  <a:tr h="5026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i="1" dirty="0"/>
                            <a:t>L</a:t>
                          </a:r>
                          <a:r>
                            <a:rPr lang="fr-CH" dirty="0"/>
                            <a:t> (µm)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i="1" dirty="0"/>
                            <a:t>W</a:t>
                          </a:r>
                          <a:r>
                            <a:rPr lang="fr-CH" dirty="0"/>
                            <a:t> (µm)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99355" t="-1205" r="-300645" b="-759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1299" t="-1205" r="-202597" b="-759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i="1" dirty="0"/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i="1" dirty="0"/>
                            <a:t>S</a:t>
                          </a:r>
                          <a:r>
                            <a:rPr lang="fr-CH" dirty="0"/>
                            <a:t> (µm)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3815675"/>
                      </a:ext>
                    </a:extLst>
                  </a:tr>
                  <a:tr h="370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1.76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947.37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4.75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3.44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452.63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779735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EB7E967-5A9F-A58E-2404-22FB6FAD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59" r="16218" b="11459"/>
          <a:stretch/>
        </p:blipFill>
        <p:spPr>
          <a:xfrm>
            <a:off x="4572000" y="991563"/>
            <a:ext cx="3430756" cy="27000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3AD4F-0FD4-9BF2-742B-72851ADC40C2}"/>
              </a:ext>
            </a:extLst>
          </p:cNvPr>
          <p:cNvSpPr txBox="1"/>
          <p:nvPr/>
        </p:nvSpPr>
        <p:spPr>
          <a:xfrm>
            <a:off x="2402056" y="584668"/>
            <a:ext cx="67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err="1">
                <a:solidFill>
                  <a:schemeClr val="accent5">
                    <a:lumMod val="50000"/>
                  </a:schemeClr>
                </a:solidFill>
              </a:rPr>
              <a:t>Rx</a:t>
            </a:r>
            <a:endParaRPr lang="fr-CH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BC980-5290-C181-28B0-0BE406AC0897}"/>
              </a:ext>
            </a:extLst>
          </p:cNvPr>
          <p:cNvSpPr txBox="1"/>
          <p:nvPr/>
        </p:nvSpPr>
        <p:spPr>
          <a:xfrm>
            <a:off x="5950998" y="584668"/>
            <a:ext cx="67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err="1">
                <a:solidFill>
                  <a:schemeClr val="accent5">
                    <a:lumMod val="50000"/>
                  </a:schemeClr>
                </a:solidFill>
              </a:rPr>
              <a:t>Tx</a:t>
            </a:r>
            <a:endParaRPr lang="fr-CH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3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B9DF4-910B-332C-7DF6-8200C02B5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4D0F9BBD-CEE3-3C12-8D8B-6C73FFA7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896728"/>
          </a:xfrm>
        </p:spPr>
        <p:txBody>
          <a:bodyPr vert="horz" lIns="180000" tIns="0" rIns="72000" bIns="46800" rtlCol="0" anchor="t">
            <a:normAutofit fontScale="90000"/>
          </a:bodyPr>
          <a:lstStyle/>
          <a:p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Hardware </a:t>
            </a:r>
            <a:r>
              <a:rPr lang="fr-FR" sz="31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testing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4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From</a:t>
            </a:r>
            <a:r>
              <a:rPr lang="fr-FR" sz="24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CAD to PCB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19B4555-D726-0B09-9B07-18D53C71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F4506D-A570-9387-078A-E80550B7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F303B5-DD34-8408-4DC8-19FA63B6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11</a:t>
            </a:fld>
            <a:endParaRPr lang="fr-FR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202CA-0B09-267F-8779-7CEF2787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5" y="1742075"/>
            <a:ext cx="3731725" cy="2160000"/>
          </a:xfrm>
          <a:prstGeom prst="rect">
            <a:avLst/>
          </a:prstGeom>
        </p:spPr>
      </p:pic>
      <p:pic>
        <p:nvPicPr>
          <p:cNvPr id="10" name="Picture 9" descr="A green circuit board with a round speaker&#10;&#10;AI-generated content may be incorrect.">
            <a:extLst>
              <a:ext uri="{FF2B5EF4-FFF2-40B4-BE49-F238E27FC236}">
                <a16:creationId xmlns:a16="http://schemas.microsoft.com/office/drawing/2014/main" id="{1893388C-2D31-7C00-5215-2AC51D83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32" t="14475" r="12140" b="57377"/>
          <a:stretch/>
        </p:blipFill>
        <p:spPr>
          <a:xfrm rot="-60000">
            <a:off x="4870062" y="1564536"/>
            <a:ext cx="4136998" cy="25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8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41E0C-2F5C-411C-8399-E4D2BE1E1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D80D5675-1221-C969-7FFC-53F29A6E3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896728"/>
          </a:xfrm>
        </p:spPr>
        <p:txBody>
          <a:bodyPr vert="horz" lIns="180000" tIns="0" rIns="72000" bIns="46800" rtlCol="0" anchor="t">
            <a:normAutofit fontScale="90000"/>
          </a:bodyPr>
          <a:lstStyle/>
          <a:p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Hardware </a:t>
            </a:r>
            <a:r>
              <a:rPr lang="fr-FR" sz="31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testing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4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From</a:t>
            </a:r>
            <a:r>
              <a:rPr lang="fr-FR" sz="24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Theory to Reality: </a:t>
            </a:r>
            <a:r>
              <a:rPr lang="fr-FR" sz="24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Coil</a:t>
            </a:r>
            <a:r>
              <a:rPr lang="fr-FR" sz="24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E92ABF-C272-B440-EF7A-18575D7F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11092B-0E34-361D-DE8F-36D56AA3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9135D0-CCBA-649C-BDB3-220F2234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12</a:t>
            </a:fld>
            <a:endParaRPr lang="fr-FR"/>
          </a:p>
        </p:txBody>
      </p:sp>
      <p:pic>
        <p:nvPicPr>
          <p:cNvPr id="7" name="Picture 6" descr="A machine with a screen and buttons&#10;&#10;AI-generated content may be incorrect.">
            <a:extLst>
              <a:ext uri="{FF2B5EF4-FFF2-40B4-BE49-F238E27FC236}">
                <a16:creationId xmlns:a16="http://schemas.microsoft.com/office/drawing/2014/main" id="{02375AC5-544E-E5CB-FE46-AC944083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71909" y="894517"/>
            <a:ext cx="4583112" cy="3437334"/>
          </a:xfrm>
          <a:prstGeom prst="rect">
            <a:avLst/>
          </a:prstGeom>
        </p:spPr>
      </p:pic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AFBF7FC8-41C0-2273-A7AB-84FA4229EA6E}"/>
              </a:ext>
            </a:extLst>
          </p:cNvPr>
          <p:cNvSpPr txBox="1">
            <a:spLocks/>
          </p:cNvSpPr>
          <p:nvPr/>
        </p:nvSpPr>
        <p:spPr>
          <a:xfrm>
            <a:off x="677198" y="1375295"/>
            <a:ext cx="3665012" cy="89672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Agilent 4294A </a:t>
            </a:r>
            <a:r>
              <a:rPr lang="fr-CH" dirty="0" err="1"/>
              <a:t>Precision</a:t>
            </a:r>
            <a:r>
              <a:rPr lang="fr-CH" dirty="0"/>
              <a:t> </a:t>
            </a:r>
            <a:r>
              <a:rPr lang="fr-CH" dirty="0" err="1"/>
              <a:t>Impedance</a:t>
            </a:r>
            <a:r>
              <a:rPr lang="fr-CH" dirty="0"/>
              <a:t> Analyzer, 40 Hz – 110 Hz</a:t>
            </a:r>
          </a:p>
          <a:p>
            <a:endParaRPr lang="fr-CH" dirty="0"/>
          </a:p>
          <a:p>
            <a:r>
              <a:rPr lang="fr-CH" dirty="0"/>
              <a:t>Model </a:t>
            </a:r>
            <a:r>
              <a:rPr lang="fr-CH" dirty="0" err="1"/>
              <a:t>used</a:t>
            </a:r>
            <a:r>
              <a:rPr lang="fr-CH" dirty="0"/>
              <a:t>: (</a:t>
            </a:r>
            <a:r>
              <a:rPr lang="fr-CH" dirty="0" err="1"/>
              <a:t>Inductor</a:t>
            </a:r>
            <a:r>
              <a:rPr lang="fr-CH" dirty="0"/>
              <a:t>/ </a:t>
            </a:r>
            <a:r>
              <a:rPr lang="fr-CH" dirty="0" err="1"/>
              <a:t>Resistor</a:t>
            </a:r>
            <a:r>
              <a:rPr lang="fr-CH" dirty="0"/>
              <a:t>)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pPr marL="0" indent="0">
              <a:buNone/>
            </a:pPr>
            <a:endParaRPr lang="fr-CH" dirty="0">
              <a:sym typeface="Wingdings" panose="05000000000000000000" pitchFamily="2" charset="2"/>
            </a:endParaRPr>
          </a:p>
        </p:txBody>
      </p:sp>
      <p:pic>
        <p:nvPicPr>
          <p:cNvPr id="10" name="Picture 9" descr="A diagram of a circuit&#10;&#10;AI-generated content may be incorrect.">
            <a:extLst>
              <a:ext uri="{FF2B5EF4-FFF2-40B4-BE49-F238E27FC236}">
                <a16:creationId xmlns:a16="http://schemas.microsoft.com/office/drawing/2014/main" id="{A8E9B527-9959-15F4-BBBE-5DE1CACC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7" t="7482" r="3911" b="6376"/>
          <a:stretch/>
        </p:blipFill>
        <p:spPr>
          <a:xfrm>
            <a:off x="1128143" y="3114675"/>
            <a:ext cx="2529457" cy="10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5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CCFA5-8D30-DFA7-4F92-EFB4DA01E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E28A5D3F-B7F1-AD13-11AC-FCCF8BC8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896728"/>
          </a:xfrm>
        </p:spPr>
        <p:txBody>
          <a:bodyPr vert="horz" lIns="180000" tIns="0" rIns="72000" bIns="46800" rtlCol="0" anchor="t">
            <a:normAutofit fontScale="90000"/>
          </a:bodyPr>
          <a:lstStyle/>
          <a:p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Hardware </a:t>
            </a:r>
            <a:r>
              <a:rPr lang="fr-FR" sz="31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testing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4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From</a:t>
            </a:r>
            <a:r>
              <a:rPr lang="fr-FR" sz="24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Theory to Reality: </a:t>
            </a:r>
            <a:r>
              <a:rPr lang="fr-FR" sz="24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Coil</a:t>
            </a:r>
            <a:r>
              <a:rPr lang="fr-FR" sz="24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422300F-33F8-2A58-935D-1A7E156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86AA7F-C5E3-743A-A804-C350C1B4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9D4B21-935F-166B-1893-F87CF687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13</a:t>
            </a:fld>
            <a:endParaRPr lang="fr-FR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517CDE1E-521A-DA30-E46E-9EBD42FB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710" b="6369"/>
          <a:stretch/>
        </p:blipFill>
        <p:spPr>
          <a:xfrm>
            <a:off x="3851956" y="579396"/>
            <a:ext cx="4731209" cy="424374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27BEA2-B7F8-D580-10FA-2FF4273CC9AF}"/>
              </a:ext>
            </a:extLst>
          </p:cNvPr>
          <p:cNvSpPr/>
          <p:nvPr/>
        </p:nvSpPr>
        <p:spPr>
          <a:xfrm>
            <a:off x="7418231" y="687425"/>
            <a:ext cx="1164934" cy="3509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AEBDFB-1953-E9A4-2D1A-76CB4C794CDD}"/>
              </a:ext>
            </a:extLst>
          </p:cNvPr>
          <p:cNvSpPr/>
          <p:nvPr/>
        </p:nvSpPr>
        <p:spPr>
          <a:xfrm>
            <a:off x="4167255" y="2119205"/>
            <a:ext cx="2238308" cy="350920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space réservé pour une image  3">
            <a:extLst>
              <a:ext uri="{FF2B5EF4-FFF2-40B4-BE49-F238E27FC236}">
                <a16:creationId xmlns:a16="http://schemas.microsoft.com/office/drawing/2014/main" id="{816D5EBA-8DF9-B0CE-4AAB-4C583AFE127A}"/>
              </a:ext>
            </a:extLst>
          </p:cNvPr>
          <p:cNvSpPr txBox="1">
            <a:spLocks/>
          </p:cNvSpPr>
          <p:nvPr/>
        </p:nvSpPr>
        <p:spPr>
          <a:xfrm>
            <a:off x="526094" y="1281145"/>
            <a:ext cx="2407292" cy="72649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pPr marL="0" indent="0">
              <a:buNone/>
            </a:pPr>
            <a:endParaRPr lang="fr-CH" dirty="0">
              <a:sym typeface="Wingdings" panose="05000000000000000000" pitchFamily="2" charset="2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4BED0EB-9F36-FE77-6A6F-6FEE93C54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41970"/>
              </p:ext>
            </p:extLst>
          </p:nvPr>
        </p:nvGraphicFramePr>
        <p:xfrm>
          <a:off x="938661" y="2692675"/>
          <a:ext cx="2336766" cy="603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22">
                  <a:extLst>
                    <a:ext uri="{9D8B030D-6E8A-4147-A177-3AD203B41FA5}">
                      <a16:colId xmlns:a16="http://schemas.microsoft.com/office/drawing/2014/main" val="168221927"/>
                    </a:ext>
                  </a:extLst>
                </a:gridCol>
                <a:gridCol w="778922">
                  <a:extLst>
                    <a:ext uri="{9D8B030D-6E8A-4147-A177-3AD203B41FA5}">
                      <a16:colId xmlns:a16="http://schemas.microsoft.com/office/drawing/2014/main" val="3027995842"/>
                    </a:ext>
                  </a:extLst>
                </a:gridCol>
                <a:gridCol w="778922">
                  <a:extLst>
                    <a:ext uri="{9D8B030D-6E8A-4147-A177-3AD203B41FA5}">
                      <a16:colId xmlns:a16="http://schemas.microsoft.com/office/drawing/2014/main" val="303658253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fr-CH" i="0" dirty="0"/>
                        <a:t>R1 [</a:t>
                      </a:r>
                      <a:r>
                        <a:rPr lang="el-GR" i="0" dirty="0"/>
                        <a:t>Ω</a:t>
                      </a:r>
                      <a:r>
                        <a:rPr lang="fr-CH" i="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C1 [pF]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L1 [</a:t>
                      </a:r>
                      <a:r>
                        <a:rPr lang="el-GR" dirty="0"/>
                        <a:t>μ</a:t>
                      </a:r>
                      <a:r>
                        <a:rPr lang="fr-CH" dirty="0"/>
                        <a:t>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92260"/>
                  </a:ext>
                </a:extLst>
              </a:tr>
              <a:tr h="305873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07639"/>
                  </a:ext>
                </a:extLst>
              </a:tr>
            </a:tbl>
          </a:graphicData>
        </a:graphic>
      </p:graphicFrame>
      <p:sp>
        <p:nvSpPr>
          <p:cNvPr id="2" name="Espace réservé pour une image  3">
            <a:extLst>
              <a:ext uri="{FF2B5EF4-FFF2-40B4-BE49-F238E27FC236}">
                <a16:creationId xmlns:a16="http://schemas.microsoft.com/office/drawing/2014/main" id="{6A3A12E1-E5FD-1187-548A-B8AD51C85749}"/>
              </a:ext>
            </a:extLst>
          </p:cNvPr>
          <p:cNvSpPr txBox="1">
            <a:spLocks/>
          </p:cNvSpPr>
          <p:nvPr/>
        </p:nvSpPr>
        <p:spPr>
          <a:xfrm>
            <a:off x="610193" y="1829036"/>
            <a:ext cx="3371257" cy="60305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600" dirty="0" err="1"/>
              <a:t>Theoretical</a:t>
            </a:r>
            <a:r>
              <a:rPr lang="fr-CH" sz="1600" dirty="0"/>
              <a:t> value of </a:t>
            </a:r>
            <a:r>
              <a:rPr lang="fr-CH" sz="1600" i="1" dirty="0"/>
              <a:t>L</a:t>
            </a:r>
            <a:r>
              <a:rPr lang="fr-CH" sz="1600" dirty="0"/>
              <a:t> = 1.83 </a:t>
            </a:r>
            <a:r>
              <a:rPr lang="el-GR" sz="1600" dirty="0"/>
              <a:t>μ</a:t>
            </a:r>
            <a:r>
              <a:rPr lang="fr-CH" sz="1600" dirty="0"/>
              <a:t>H 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pPr marL="0" indent="0">
              <a:buNone/>
            </a:pPr>
            <a:endParaRPr lang="fr-CH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191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EEC8A-6085-49C9-266B-DCDB450F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F3FA4AE8-0928-DC1A-FAD9-D83FADC9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912157"/>
          </a:xfrm>
        </p:spPr>
        <p:txBody>
          <a:bodyPr vert="horz" lIns="180000" tIns="0" rIns="72000" bIns="46800" rtlCol="0" anchor="t">
            <a:normAutofit fontScale="90000"/>
          </a:bodyPr>
          <a:lstStyle/>
          <a:p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Fine tune: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Adjusting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components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based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on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actual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measured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values: Theory </a:t>
            </a: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FD3C803-BEBF-A56A-05D5-72A7E9BD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9A2F75-D501-D341-F985-4E3752AF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D0E870-AB55-20A7-577C-F32B43D1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14</a:t>
            </a:fld>
            <a:endParaRPr lang="fr-FR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CE5B83-1A1A-E61D-C509-C21E946C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76" y="1063975"/>
            <a:ext cx="7964462" cy="35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0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3DE51-6877-B69A-CFDC-513FE3C2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24E580BC-09B5-AB1C-D1BD-0F8831DA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912157"/>
          </a:xfrm>
        </p:spPr>
        <p:txBody>
          <a:bodyPr vert="horz" lIns="180000" tIns="0" rIns="72000" bIns="46800" rtlCol="0" anchor="t">
            <a:normAutofit fontScale="90000"/>
          </a:bodyPr>
          <a:lstStyle/>
          <a:p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Fine tune: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Adjusting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components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based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on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actual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measured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values: Reality</a:t>
            </a: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8BCA6D-27A7-7E2C-22E5-A16F76C6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A1477D6-063A-5F40-7475-BD991C7F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5F0321-879A-D82C-4494-84EAE433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  <p:pic>
        <p:nvPicPr>
          <p:cNvPr id="6" name="Picture 5" descr="A graph of a circle&#10;&#10;AI-generated content may be incorrect.">
            <a:extLst>
              <a:ext uri="{FF2B5EF4-FFF2-40B4-BE49-F238E27FC236}">
                <a16:creationId xmlns:a16="http://schemas.microsoft.com/office/drawing/2014/main" id="{12B0CDE6-7CF6-4FF7-B345-FB13702F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91" y="825451"/>
            <a:ext cx="3192965" cy="40792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EA6E6A-F7BE-265F-3FCA-D3ADCAEDEF50}"/>
              </a:ext>
            </a:extLst>
          </p:cNvPr>
          <p:cNvSpPr/>
          <p:nvPr/>
        </p:nvSpPr>
        <p:spPr>
          <a:xfrm>
            <a:off x="7370152" y="1424801"/>
            <a:ext cx="1014569" cy="23413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033035C-5D45-7C3C-E471-DC4B31D63873}"/>
              </a:ext>
            </a:extLst>
          </p:cNvPr>
          <p:cNvSpPr/>
          <p:nvPr/>
        </p:nvSpPr>
        <p:spPr>
          <a:xfrm>
            <a:off x="6305551" y="2231231"/>
            <a:ext cx="146050" cy="138114"/>
          </a:xfrm>
          <a:prstGeom prst="flowChartConnector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DD869-603C-079B-C649-DFD172095701}"/>
              </a:ext>
            </a:extLst>
          </p:cNvPr>
          <p:cNvSpPr txBox="1"/>
          <p:nvPr/>
        </p:nvSpPr>
        <p:spPr>
          <a:xfrm>
            <a:off x="4880925" y="2177177"/>
            <a:ext cx="481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err="1">
                <a:solidFill>
                  <a:srgbClr val="FF0000"/>
                </a:solidFill>
              </a:rPr>
              <a:t>Here</a:t>
            </a:r>
            <a:endParaRPr lang="fr-CH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22CCF0-E533-CE76-3A92-18E6CC5CA3F4}"/>
              </a:ext>
            </a:extLst>
          </p:cNvPr>
          <p:cNvCxnSpPr>
            <a:cxnSpLocks/>
          </p:cNvCxnSpPr>
          <p:nvPr/>
        </p:nvCxnSpPr>
        <p:spPr>
          <a:xfrm>
            <a:off x="5328639" y="2307456"/>
            <a:ext cx="973921" cy="2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9464B4ED-D954-B045-E5AC-851DA8CEE501}"/>
              </a:ext>
            </a:extLst>
          </p:cNvPr>
          <p:cNvSpPr/>
          <p:nvPr/>
        </p:nvSpPr>
        <p:spPr>
          <a:xfrm>
            <a:off x="6009482" y="2984388"/>
            <a:ext cx="146050" cy="138114"/>
          </a:xfrm>
          <a:prstGeom prst="flowChartConnector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1DC6B-F2B5-314A-85A8-1FF9F7520BF5}"/>
              </a:ext>
            </a:extLst>
          </p:cNvPr>
          <p:cNvSpPr txBox="1"/>
          <p:nvPr/>
        </p:nvSpPr>
        <p:spPr>
          <a:xfrm>
            <a:off x="4886236" y="2999391"/>
            <a:ext cx="476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>
                <a:solidFill>
                  <a:srgbClr val="00B050"/>
                </a:solidFill>
              </a:rPr>
              <a:t>Goal</a:t>
            </a:r>
            <a:endParaRPr lang="fr-CH" b="1" dirty="0">
              <a:solidFill>
                <a:srgbClr val="00B05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0811DB-2987-3FD8-EBAE-650D00B3D0EE}"/>
              </a:ext>
            </a:extLst>
          </p:cNvPr>
          <p:cNvCxnSpPr>
            <a:cxnSpLocks/>
          </p:cNvCxnSpPr>
          <p:nvPr/>
        </p:nvCxnSpPr>
        <p:spPr>
          <a:xfrm flipV="1">
            <a:off x="5314362" y="3053444"/>
            <a:ext cx="681027" cy="5405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space réservé pour une image  3">
                <a:extLst>
                  <a:ext uri="{FF2B5EF4-FFF2-40B4-BE49-F238E27FC236}">
                    <a16:creationId xmlns:a16="http://schemas.microsoft.com/office/drawing/2014/main" id="{493216D4-5FBF-46C8-6BAC-18D5C9FF7C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427" y="1036411"/>
                <a:ext cx="3665012" cy="4354739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 sz="1600" dirty="0"/>
                  <a:t>At  </a:t>
                </a:r>
                <a14:m>
                  <m:oMath xmlns:m="http://schemas.openxmlformats.org/officeDocument/2006/math">
                    <m:r>
                      <a:rPr lang="fr-CH" sz="16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H" sz="1600" baseline="-25000" dirty="0" err="1"/>
                  <a:t>resonance</a:t>
                </a:r>
                <a:r>
                  <a:rPr lang="fr-CH" sz="1600" dirty="0"/>
                  <a:t> : </a:t>
                </a:r>
                <a14:m>
                  <m:oMath xmlns:m="http://schemas.openxmlformats.org/officeDocument/2006/math">
                    <m:r>
                      <a:rPr lang="fr-CH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fr-CH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fr-CH" sz="16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CH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 </m:t>
                    </m:r>
                    <m:sSub>
                      <m:sSubPr>
                        <m:ctrlPr>
                          <a:rPr lang="fr-CH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CH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fr-CH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CH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fr-CH" sz="1600" dirty="0">
                  <a:ea typeface="Cambria Math" panose="02040503050406030204" pitchFamily="18" charset="0"/>
                </a:endParaRPr>
              </a:p>
              <a:p>
                <a:endParaRPr lang="fr-CH" sz="1600" dirty="0"/>
              </a:p>
              <a:p>
                <a:r>
                  <a:rPr lang="fr-CH" sz="1600" dirty="0"/>
                  <a:t>But </a:t>
                </a:r>
                <a:r>
                  <a:rPr lang="fr-CH" sz="1600" dirty="0" err="1"/>
                  <a:t>we</a:t>
                </a:r>
                <a:r>
                  <a:rPr lang="fr-CH" sz="1600" dirty="0"/>
                  <a:t> </a:t>
                </a:r>
                <a:r>
                  <a:rPr lang="fr-CH" sz="1600" dirty="0" err="1"/>
                  <a:t>still</a:t>
                </a:r>
                <a:r>
                  <a:rPr lang="fr-CH" sz="1600" dirty="0"/>
                  <a:t> have an </a:t>
                </a:r>
                <a:r>
                  <a:rPr lang="fr-CH" sz="1600" dirty="0" err="1"/>
                  <a:t>imaginary</a:t>
                </a:r>
                <a:r>
                  <a:rPr lang="fr-CH" sz="1600" dirty="0"/>
                  <a:t> component ( 232.73 nH) </a:t>
                </a:r>
              </a:p>
              <a:p>
                <a:endParaRPr lang="fr-CH" sz="1600" dirty="0"/>
              </a:p>
              <a:p>
                <a:r>
                  <a:rPr lang="fr-CH" sz="1600" dirty="0"/>
                  <a:t>Transmission line: </a:t>
                </a:r>
                <a:r>
                  <a:rPr lang="fr-FR" sz="1600" b="0" i="0" kern="1200" dirty="0"/>
                  <a:t> in high </a:t>
                </a:r>
                <a:r>
                  <a:rPr lang="fr-FR" sz="1600" b="0" i="0" kern="1200" dirty="0" err="1"/>
                  <a:t>frequency</a:t>
                </a:r>
                <a:r>
                  <a:rPr lang="fr-FR" sz="1600" b="0" i="0" kern="1200" dirty="0"/>
                  <a:t>, </a:t>
                </a:r>
                <a:r>
                  <a:rPr lang="fr-FR" sz="1600" b="0" i="0" kern="1200" dirty="0" err="1"/>
                  <a:t>tracks</a:t>
                </a:r>
                <a:r>
                  <a:rPr lang="fr-FR" sz="1600" b="0" i="0" kern="1200" dirty="0"/>
                  <a:t> can </a:t>
                </a:r>
                <a:r>
                  <a:rPr lang="fr-FR" sz="1600" b="0" i="0" kern="1200" dirty="0" err="1"/>
                  <a:t>introduce</a:t>
                </a:r>
                <a:r>
                  <a:rPr lang="fr-FR" sz="1600" b="0" i="0" kern="1200" dirty="0"/>
                  <a:t> </a:t>
                </a:r>
                <a:r>
                  <a:rPr lang="fr-FR" sz="1600" b="0" i="0" kern="1200" dirty="0" err="1"/>
                  <a:t>unwanted</a:t>
                </a:r>
                <a:r>
                  <a:rPr lang="fr-FR" sz="1600" b="0" i="0" kern="1200" dirty="0"/>
                  <a:t> </a:t>
                </a:r>
                <a:r>
                  <a:rPr lang="fr-FR" sz="1600" b="0" i="0" kern="1200" dirty="0" err="1"/>
                  <a:t>effects</a:t>
                </a:r>
                <a:r>
                  <a:rPr lang="fr-FR" sz="1600" b="0" i="0" kern="1200" dirty="0"/>
                  <a:t> to the signal </a:t>
                </a:r>
                <a:r>
                  <a:rPr lang="fr-FR" sz="1600" b="0" i="0" kern="1200" dirty="0" err="1"/>
                  <a:t>transmitted</a:t>
                </a:r>
                <a:endParaRPr lang="fr-FR" sz="1600" b="0" i="0" kern="1200" dirty="0"/>
              </a:p>
              <a:p>
                <a:endParaRPr lang="fr-CH" sz="1600" dirty="0"/>
              </a:p>
              <a:p>
                <a:r>
                  <a:rPr lang="fr-CH" sz="1600" dirty="0"/>
                  <a:t> </a:t>
                </a:r>
                <a:r>
                  <a:rPr lang="fr-CH" sz="1600" dirty="0" err="1"/>
                  <a:t>Quality</a:t>
                </a:r>
                <a:r>
                  <a:rPr lang="fr-CH" sz="1600" dirty="0"/>
                  <a:t> of the components </a:t>
                </a:r>
              </a:p>
              <a:p>
                <a:endParaRPr lang="fr-CH" sz="1600" dirty="0"/>
              </a:p>
              <a:p>
                <a:r>
                  <a:rPr lang="fr-CH" sz="1600" dirty="0" err="1"/>
                  <a:t>Compensate</a:t>
                </a:r>
                <a:r>
                  <a:rPr lang="fr-CH" sz="1600" dirty="0"/>
                  <a:t> by </a:t>
                </a:r>
                <a:r>
                  <a:rPr lang="fr-CH" sz="1600" dirty="0" err="1"/>
                  <a:t>iteration</a:t>
                </a:r>
                <a:endParaRPr lang="fr-CH" sz="1600" dirty="0"/>
              </a:p>
              <a:p>
                <a:pPr marL="0" indent="0">
                  <a:buNone/>
                </a:pPr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pPr marL="0" indent="0">
                  <a:buNone/>
                </a:pPr>
                <a:endParaRPr lang="fr-CH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0" name="Espace réservé pour une image  3">
                <a:extLst>
                  <a:ext uri="{FF2B5EF4-FFF2-40B4-BE49-F238E27FC236}">
                    <a16:creationId xmlns:a16="http://schemas.microsoft.com/office/drawing/2014/main" id="{493216D4-5FBF-46C8-6BAC-18D5C9FF7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27" y="1036411"/>
                <a:ext cx="3665012" cy="4354739"/>
              </a:xfrm>
              <a:prstGeom prst="rect">
                <a:avLst/>
              </a:prstGeom>
              <a:blipFill>
                <a:blip r:embed="rId3"/>
                <a:stretch>
                  <a:fillRect l="-333" t="-98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4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5260F-6F36-E6CF-36A6-34E83AE2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re 6">
                <a:extLst>
                  <a:ext uri="{FF2B5EF4-FFF2-40B4-BE49-F238E27FC236}">
                    <a16:creationId xmlns:a16="http://schemas.microsoft.com/office/drawing/2014/main" id="{4CFE3B66-4A1B-2EFF-3020-6CE2D48FBD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04875" y="131032"/>
                <a:ext cx="7479846" cy="912157"/>
              </a:xfrm>
            </p:spPr>
            <p:txBody>
              <a:bodyPr vert="horz" lIns="180000" tIns="0" rIns="72000" bIns="46800" rtlCol="0" anchor="t">
                <a:normAutofit fontScale="90000"/>
              </a:bodyPr>
              <a:lstStyle/>
              <a:p>
                <a:r>
                  <a:rPr lang="fr-FR" sz="3100" b="1" i="0" kern="1000" spc="-70" baseline="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Results: </a:t>
                </a:r>
                <a:br>
                  <a:rPr lang="fr-FR" sz="3100" b="1" i="0" kern="1000" spc="-70" baseline="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</a:br>
                <a:r>
                  <a:rPr lang="fr-FR" sz="2700" b="1" i="0" kern="1000" spc="-70" baseline="0" dirty="0" err="1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What</a:t>
                </a:r>
                <a:r>
                  <a:rPr lang="fr-FR" sz="2700" b="1" i="0" kern="1000" spc="-70" baseline="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 </a:t>
                </a:r>
                <a:r>
                  <a:rPr lang="fr-FR" sz="2700" b="1" i="0" kern="1000" spc="-70" baseline="0" dirty="0" err="1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is</a:t>
                </a:r>
                <a:r>
                  <a:rPr lang="fr-FR" sz="2700" b="1" i="0" kern="1000" spc="-70" baseline="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700" b="1" i="1" kern="1000" spc="-70" baseline="0" smtClean="0">
                            <a:latin typeface="Cambria Math" panose="02040503050406030204" pitchFamily="18" charset="0"/>
                            <a:ea typeface="Roboto Black" panose="02000000000000000000" pitchFamily="2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CH" sz="2700" b="1" i="1" kern="1000" spc="-70" baseline="0" smtClean="0">
                            <a:latin typeface="Cambria Math" panose="02040503050406030204" pitchFamily="18" charset="0"/>
                            <a:ea typeface="Roboto Black" panose="02000000000000000000" pitchFamily="2" charset="0"/>
                            <a:cs typeface="Arial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fr-CH" sz="2700" b="1" i="1" kern="1000" spc="-70" baseline="0" smtClean="0">
                            <a:latin typeface="Cambria Math" panose="02040503050406030204" pitchFamily="18" charset="0"/>
                            <a:ea typeface="Roboto Black" panose="02000000000000000000" pitchFamily="2" charset="0"/>
                            <a:cs typeface="Arial" panose="020B0604020202020204" pitchFamily="34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fr-FR" sz="1800" b="1" i="0" kern="1000" spc="-70" baseline="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 </a:t>
                </a:r>
                <a:r>
                  <a:rPr lang="fr-FR" sz="2400" b="1" i="0" kern="1000" spc="-70" baseline="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and</a:t>
                </a:r>
                <a:r>
                  <a:rPr lang="fr-FR" sz="2400" b="1" i="0" kern="1000" spc="-7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7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fr-CH" sz="27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CH" sz="27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FR" sz="1800" b="1" i="0" kern="1000" spc="-70" baseline="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 </a:t>
                </a:r>
                <a:r>
                  <a:rPr lang="fr-FR" sz="2400" b="1" i="0" kern="1000" spc="-70" baseline="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?</a:t>
                </a:r>
                <a:br>
                  <a:rPr lang="fr-FR" sz="1800" b="1" i="0" kern="1000" spc="-70" baseline="0" dirty="0"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</a:br>
                <a:endParaRPr lang="fr-FR" sz="1800" b="1" i="0" kern="1000" spc="-70" baseline="0" dirty="0">
                  <a:latin typeface="Franklin Gothic Demi Cond" panose="020B0706030402020204" pitchFamily="34" charset="0"/>
                  <a:ea typeface="Roboto Black" panose="02000000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itre 6">
                <a:extLst>
                  <a:ext uri="{FF2B5EF4-FFF2-40B4-BE49-F238E27FC236}">
                    <a16:creationId xmlns:a16="http://schemas.microsoft.com/office/drawing/2014/main" id="{4CFE3B66-4A1B-2EFF-3020-6CE2D48FB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04875" y="131032"/>
                <a:ext cx="7479846" cy="912157"/>
              </a:xfrm>
              <a:blipFill>
                <a:blip r:embed="rId2"/>
                <a:stretch>
                  <a:fillRect l="-489" t="-16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711EEF-7F18-27D4-DDF4-978CB591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3BD7C6-2D5D-549C-3449-47F33FD5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ED82DE-209A-4765-EAC0-5E61B47D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pour une image  3">
                <a:extLst>
                  <a:ext uri="{FF2B5EF4-FFF2-40B4-BE49-F238E27FC236}">
                    <a16:creationId xmlns:a16="http://schemas.microsoft.com/office/drawing/2014/main" id="{00C38D2C-B6B2-4C12-106B-B23FE3D9C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219" y="1694404"/>
                <a:ext cx="3665012" cy="175469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 dirty="0"/>
                  <a:t>How a signal </a:t>
                </a:r>
                <a:r>
                  <a:rPr lang="fr-CH" dirty="0" err="1"/>
                  <a:t>reflects</a:t>
                </a:r>
                <a:r>
                  <a:rPr lang="fr-CH" dirty="0"/>
                  <a:t> and </a:t>
                </a:r>
                <a:r>
                  <a:rPr lang="fr-CH" dirty="0" err="1"/>
                  <a:t>transmits</a:t>
                </a:r>
                <a:r>
                  <a:rPr lang="fr-CH" dirty="0"/>
                  <a:t> </a:t>
                </a:r>
                <a:r>
                  <a:rPr lang="fr-CH" dirty="0" err="1"/>
                  <a:t>through</a:t>
                </a:r>
                <a:r>
                  <a:rPr lang="fr-CH" dirty="0"/>
                  <a:t> a system</a:t>
                </a:r>
              </a:p>
              <a:p>
                <a:endParaRPr lang="fr-CH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fr-CH" dirty="0"/>
                  <a:t>: </a:t>
                </a:r>
                <a:r>
                  <a:rPr lang="fr-CH" dirty="0" err="1"/>
                  <a:t>Reflexion</a:t>
                </a:r>
                <a:r>
                  <a:rPr lang="fr-CH" dirty="0"/>
                  <a:t> coefficient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fr-CH" dirty="0"/>
                  <a:t>: Transmission coefficient</a:t>
                </a:r>
              </a:p>
              <a:p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pPr marL="0" indent="0">
                  <a:buNone/>
                </a:pPr>
                <a:endParaRPr lang="fr-CH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Espace réservé pour une image  3">
                <a:extLst>
                  <a:ext uri="{FF2B5EF4-FFF2-40B4-BE49-F238E27FC236}">
                    <a16:creationId xmlns:a16="http://schemas.microsoft.com/office/drawing/2014/main" id="{00C38D2C-B6B2-4C12-106B-B23FE3D9C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9" y="1694404"/>
                <a:ext cx="3665012" cy="1754691"/>
              </a:xfrm>
              <a:prstGeom prst="rect">
                <a:avLst/>
              </a:prstGeom>
              <a:blipFill>
                <a:blip r:embed="rId3"/>
                <a:stretch>
                  <a:fillRect l="-666" t="-347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94F0B4-EDA7-C463-F329-8B6D31F503AA}"/>
              </a:ext>
            </a:extLst>
          </p:cNvPr>
          <p:cNvSpPr/>
          <p:nvPr/>
        </p:nvSpPr>
        <p:spPr>
          <a:xfrm>
            <a:off x="5186882" y="1617241"/>
            <a:ext cx="2687011" cy="152614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F39F5-C6C8-41B1-241E-F4DF38ED85BB}"/>
              </a:ext>
            </a:extLst>
          </p:cNvPr>
          <p:cNvSpPr txBox="1"/>
          <p:nvPr/>
        </p:nvSpPr>
        <p:spPr>
          <a:xfrm>
            <a:off x="5822048" y="2230273"/>
            <a:ext cx="14166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/>
              <a:t>Dipole</a:t>
            </a:r>
            <a:r>
              <a:rPr lang="fr-CH" b="1" dirty="0"/>
              <a:t> System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352D17-9E14-0212-CA03-3A00F4BEC7F1}"/>
              </a:ext>
            </a:extLst>
          </p:cNvPr>
          <p:cNvCxnSpPr/>
          <p:nvPr/>
        </p:nvCxnSpPr>
        <p:spPr>
          <a:xfrm>
            <a:off x="4517181" y="2091548"/>
            <a:ext cx="66970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0C1A2D-6AB8-2433-38EB-E9E73A586A28}"/>
              </a:ext>
            </a:extLst>
          </p:cNvPr>
          <p:cNvCxnSpPr/>
          <p:nvPr/>
        </p:nvCxnSpPr>
        <p:spPr>
          <a:xfrm>
            <a:off x="4507969" y="2784728"/>
            <a:ext cx="66970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89434A-C0B5-AC3B-C1A5-D7EF588E3FDD}"/>
              </a:ext>
            </a:extLst>
          </p:cNvPr>
          <p:cNvCxnSpPr/>
          <p:nvPr/>
        </p:nvCxnSpPr>
        <p:spPr>
          <a:xfrm>
            <a:off x="7873893" y="2091548"/>
            <a:ext cx="66970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B72EC7-50D6-4AD6-C4C8-48BAB92BAAED}"/>
              </a:ext>
            </a:extLst>
          </p:cNvPr>
          <p:cNvCxnSpPr/>
          <p:nvPr/>
        </p:nvCxnSpPr>
        <p:spPr>
          <a:xfrm>
            <a:off x="7873893" y="2784728"/>
            <a:ext cx="66970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E5E527-22B3-8E3B-6B19-AAE10557CD5F}"/>
                  </a:ext>
                </a:extLst>
              </p:cNvPr>
              <p:cNvSpPr txBox="1"/>
              <p:nvPr/>
            </p:nvSpPr>
            <p:spPr>
              <a:xfrm>
                <a:off x="6381401" y="3375657"/>
                <a:ext cx="41751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fr-CH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CH" sz="20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FR" sz="1400" b="1" i="0" kern="1000" spc="-70" baseline="0" dirty="0">
                    <a:solidFill>
                      <a:srgbClr val="00B050"/>
                    </a:solidFill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 </a:t>
                </a:r>
                <a:endParaRPr lang="fr-CH" sz="1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E5E527-22B3-8E3B-6B19-AAE10557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401" y="3375657"/>
                <a:ext cx="417512" cy="392993"/>
              </a:xfrm>
              <a:prstGeom prst="rect">
                <a:avLst/>
              </a:prstGeom>
              <a:blipFill>
                <a:blip r:embed="rId4"/>
                <a:stretch>
                  <a:fillRect r="-27941" b="-468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BDE0117E-3127-91EA-B70C-CBFFBC152AD3}"/>
              </a:ext>
            </a:extLst>
          </p:cNvPr>
          <p:cNvSpPr/>
          <p:nvPr/>
        </p:nvSpPr>
        <p:spPr>
          <a:xfrm rot="5400000">
            <a:off x="4582589" y="2273969"/>
            <a:ext cx="577850" cy="361159"/>
          </a:xfrm>
          <a:prstGeom prst="curvedDown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EA02785-4028-97D7-7C7E-7138B0D14483}"/>
              </a:ext>
            </a:extLst>
          </p:cNvPr>
          <p:cNvSpPr/>
          <p:nvPr/>
        </p:nvSpPr>
        <p:spPr>
          <a:xfrm>
            <a:off x="5154338" y="3201819"/>
            <a:ext cx="2871638" cy="20108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79E405-4A0A-1C39-C50D-DF968443B476}"/>
                  </a:ext>
                </a:extLst>
              </p:cNvPr>
              <p:cNvSpPr txBox="1"/>
              <p:nvPr/>
            </p:nvSpPr>
            <p:spPr>
              <a:xfrm>
                <a:off x="4196617" y="2198439"/>
                <a:ext cx="41751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fr-CH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H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FR" sz="1400" b="1" i="0" kern="1000" spc="-70" baseline="0" dirty="0">
                    <a:solidFill>
                      <a:srgbClr val="00B050"/>
                    </a:solidFill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rPr>
                  <a:t> </a:t>
                </a:r>
                <a:endParaRPr lang="fr-CH" sz="1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79E405-4A0A-1C39-C50D-DF968443B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17" y="2198439"/>
                <a:ext cx="417512" cy="392993"/>
              </a:xfrm>
              <a:prstGeom prst="rect">
                <a:avLst/>
              </a:prstGeom>
              <a:blipFill>
                <a:blip r:embed="rId5"/>
                <a:stretch>
                  <a:fillRect r="-26087" b="-468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67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DD70F-75B7-837C-1ADE-5D8C4A06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09112E46-B518-6469-A390-B3C10CE9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912157"/>
          </a:xfrm>
        </p:spPr>
        <p:txBody>
          <a:bodyPr vert="horz" lIns="180000" tIns="0" rIns="72000" bIns="46800" rtlCol="0" anchor="t">
            <a:normAutofit fontScale="90000"/>
          </a:bodyPr>
          <a:lstStyle/>
          <a:p>
            <a:r>
              <a:rPr lang="fr-FR" sz="31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Results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Set up:</a:t>
            </a: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B030E4-1150-D46A-5E7C-F80E6696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6DAC9C-ECA2-9F72-58F7-807D629F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F229BA-13BF-5CCE-AE90-339FBBFA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230846CA-08D2-CDC0-3B49-8C90241B3C89}"/>
              </a:ext>
            </a:extLst>
          </p:cNvPr>
          <p:cNvSpPr txBox="1">
            <a:spLocks/>
          </p:cNvSpPr>
          <p:nvPr/>
        </p:nvSpPr>
        <p:spPr>
          <a:xfrm>
            <a:off x="677198" y="2338681"/>
            <a:ext cx="3665012" cy="89672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Agilent Technologies N5242A PNA-X Network Analyzer, 10 MHz-26,5GHz</a:t>
            </a:r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pPr marL="0" indent="0">
              <a:buNone/>
            </a:pPr>
            <a:endParaRPr lang="fr-CH" dirty="0">
              <a:sym typeface="Wingdings" panose="05000000000000000000" pitchFamily="2" charset="2"/>
            </a:endParaRPr>
          </a:p>
        </p:txBody>
      </p:sp>
      <p:pic>
        <p:nvPicPr>
          <p:cNvPr id="11" name="Picture 10" descr="A machine with many buttons and wires&#10;&#10;AI-generated content may be incorrect.">
            <a:extLst>
              <a:ext uri="{FF2B5EF4-FFF2-40B4-BE49-F238E27FC236}">
                <a16:creationId xmlns:a16="http://schemas.microsoft.com/office/drawing/2014/main" id="{916D514B-5F40-4AD0-9D25-4F87347A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85" t="7819"/>
          <a:stretch/>
        </p:blipFill>
        <p:spPr>
          <a:xfrm rot="5400000">
            <a:off x="4171319" y="691337"/>
            <a:ext cx="4702985" cy="37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1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52BC-D810-97AF-6D0F-AB236DF0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913BE49B-3A0B-CB30-96C2-7901DF93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912157"/>
          </a:xfrm>
        </p:spPr>
        <p:txBody>
          <a:bodyPr vert="horz" lIns="180000" tIns="0" rIns="72000" bIns="46800" rtlCol="0" anchor="t">
            <a:normAutofit fontScale="90000"/>
          </a:bodyPr>
          <a:lstStyle/>
          <a:p>
            <a:r>
              <a:rPr lang="fr-FR" sz="31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Results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Set up:</a:t>
            </a: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A17058-2F15-5E51-8AF2-115AD18A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4AE9B7-939A-922B-8527-EF523287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430CD4-DED7-7595-F91A-962763A7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  <p:pic>
        <p:nvPicPr>
          <p:cNvPr id="7" name="Picture 6" descr="A measuring device with a green square&#10;&#10;AI-generated content may be incorrect.">
            <a:extLst>
              <a:ext uri="{FF2B5EF4-FFF2-40B4-BE49-F238E27FC236}">
                <a16:creationId xmlns:a16="http://schemas.microsoft.com/office/drawing/2014/main" id="{E48B6845-9DA5-22E4-88E7-B842D780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8" r="5939"/>
          <a:stretch/>
        </p:blipFill>
        <p:spPr>
          <a:xfrm rot="5400000">
            <a:off x="4727849" y="902995"/>
            <a:ext cx="4143123" cy="3417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pour une image  3">
                <a:extLst>
                  <a:ext uri="{FF2B5EF4-FFF2-40B4-BE49-F238E27FC236}">
                    <a16:creationId xmlns:a16="http://schemas.microsoft.com/office/drawing/2014/main" id="{BD09EE28-7D98-86CA-2260-F46D205655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427" y="1197259"/>
                <a:ext cx="3665012" cy="235874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 dirty="0" err="1"/>
                  <a:t>Measuring</a:t>
                </a:r>
                <a:r>
                  <a:rPr lang="fr-CH" dirty="0"/>
                  <a:t> at </a:t>
                </a:r>
                <a:r>
                  <a:rPr lang="fr-CH" dirty="0" err="1"/>
                  <a:t>different</a:t>
                </a:r>
                <a:r>
                  <a:rPr lang="fr-CH" dirty="0"/>
                  <a:t> distances </a:t>
                </a:r>
                <a:r>
                  <a:rPr lang="fr-CH" dirty="0" err="1"/>
                  <a:t>between</a:t>
                </a:r>
                <a:r>
                  <a:rPr lang="fr-CH" dirty="0"/>
                  <a:t> 0 and 10 mm </a:t>
                </a:r>
                <a:r>
                  <a:rPr lang="fr-CH" dirty="0" err="1"/>
                  <a:t>vertically</a:t>
                </a:r>
                <a:r>
                  <a:rPr lang="fr-CH" dirty="0"/>
                  <a:t>.</a:t>
                </a:r>
              </a:p>
              <a:p>
                <a:endParaRPr lang="fr-CH" dirty="0"/>
              </a:p>
              <a:p>
                <a:r>
                  <a:rPr lang="fr-CH" dirty="0" err="1"/>
                  <a:t>Measuring</a:t>
                </a:r>
                <a:r>
                  <a:rPr lang="fr-CH" dirty="0"/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H" dirty="0"/>
                  <a:t> parameters</a:t>
                </a:r>
              </a:p>
              <a:p>
                <a:endParaRPr lang="fr-CH" dirty="0"/>
              </a:p>
              <a:p>
                <a:r>
                  <a:rPr lang="fr-CH" dirty="0"/>
                  <a:t>1 </a:t>
                </a:r>
                <a:r>
                  <a:rPr lang="fr-CH" dirty="0" err="1"/>
                  <a:t>misalignement</a:t>
                </a:r>
                <a:r>
                  <a:rPr lang="fr-CH" dirty="0"/>
                  <a:t> </a:t>
                </a:r>
                <a:r>
                  <a:rPr lang="fr-CH" dirty="0" err="1"/>
                  <a:t>experiment</a:t>
                </a:r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pPr marL="0" indent="0">
                  <a:buNone/>
                </a:pPr>
                <a:endParaRPr lang="fr-CH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Espace réservé pour une image  3">
                <a:extLst>
                  <a:ext uri="{FF2B5EF4-FFF2-40B4-BE49-F238E27FC236}">
                    <a16:creationId xmlns:a16="http://schemas.microsoft.com/office/drawing/2014/main" id="{BD09EE28-7D98-86CA-2260-F46D20565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27" y="1197259"/>
                <a:ext cx="3665012" cy="2358741"/>
              </a:xfrm>
              <a:prstGeom prst="rect">
                <a:avLst/>
              </a:prstGeom>
              <a:blipFill>
                <a:blip r:embed="rId3"/>
                <a:stretch>
                  <a:fillRect l="-666" t="-2326" r="-116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10D0D9-6145-C129-C3B9-6DE4E60CFDA0}"/>
              </a:ext>
            </a:extLst>
          </p:cNvPr>
          <p:cNvCxnSpPr/>
          <p:nvPr/>
        </p:nvCxnSpPr>
        <p:spPr>
          <a:xfrm>
            <a:off x="6550025" y="2860675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95E83E-5228-E7AB-3513-95B9806C1A5C}"/>
              </a:ext>
            </a:extLst>
          </p:cNvPr>
          <p:cNvSpPr txBox="1"/>
          <p:nvPr/>
        </p:nvSpPr>
        <p:spPr>
          <a:xfrm>
            <a:off x="6556229" y="2854325"/>
            <a:ext cx="711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10mm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B0979-5B48-97B4-C7C1-F1BE135C9BDB}"/>
              </a:ext>
            </a:extLst>
          </p:cNvPr>
          <p:cNvSpPr txBox="1"/>
          <p:nvPr/>
        </p:nvSpPr>
        <p:spPr>
          <a:xfrm>
            <a:off x="5171929" y="2743200"/>
            <a:ext cx="397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solidFill>
                  <a:srgbClr val="C00000"/>
                </a:solidFill>
              </a:rPr>
              <a:t>Tx</a:t>
            </a:r>
            <a:endParaRPr lang="fr-CH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D4D4A-0852-4FB7-7927-A32D832D6B74}"/>
              </a:ext>
            </a:extLst>
          </p:cNvPr>
          <p:cNvSpPr txBox="1"/>
          <p:nvPr/>
        </p:nvSpPr>
        <p:spPr>
          <a:xfrm>
            <a:off x="8038554" y="2544718"/>
            <a:ext cx="397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solidFill>
                  <a:srgbClr val="C00000"/>
                </a:solidFill>
              </a:rPr>
              <a:t>Rx</a:t>
            </a:r>
            <a:endParaRPr lang="fr-CH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50E6F-115F-3F8D-137A-212FE7F84B47}"/>
              </a:ext>
            </a:extLst>
          </p:cNvPr>
          <p:cNvSpPr txBox="1"/>
          <p:nvPr/>
        </p:nvSpPr>
        <p:spPr>
          <a:xfrm>
            <a:off x="8013700" y="2130445"/>
            <a:ext cx="1130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00" dirty="0" err="1">
                <a:solidFill>
                  <a:srgbClr val="C00000"/>
                </a:solidFill>
              </a:rPr>
              <a:t>Load</a:t>
            </a:r>
            <a:r>
              <a:rPr lang="fr-CH" sz="1100" dirty="0">
                <a:solidFill>
                  <a:srgbClr val="C00000"/>
                </a:solidFill>
              </a:rPr>
              <a:t> = 1 k</a:t>
            </a:r>
            <a:r>
              <a:rPr lang="el-GR" sz="1100" dirty="0">
                <a:solidFill>
                  <a:srgbClr val="C00000"/>
                </a:solidFill>
              </a:rPr>
              <a:t>Ω</a:t>
            </a:r>
            <a:r>
              <a:rPr lang="fr-CH" sz="1100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31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71FE-520F-3B8C-332D-2FCCBC88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E85E6AFA-47E0-7A69-82BB-5E2C9F006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912157"/>
          </a:xfrm>
        </p:spPr>
        <p:txBody>
          <a:bodyPr vert="horz" lIns="180000" tIns="0" rIns="72000" bIns="46800" rtlCol="0" anchor="t">
            <a:normAutofit fontScale="90000"/>
          </a:bodyPr>
          <a:lstStyle/>
          <a:p>
            <a:r>
              <a:rPr lang="fr-FR" sz="31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Results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br>
              <a:rPr lang="fr-FR" sz="3100" dirty="0"/>
            </a:br>
            <a:r>
              <a:rPr lang="fr-FR" sz="2400" dirty="0" err="1"/>
              <a:t>Without</a:t>
            </a:r>
            <a:r>
              <a:rPr lang="fr-FR" sz="2400" dirty="0"/>
              <a:t> </a:t>
            </a:r>
            <a:r>
              <a:rPr lang="fr-FR" sz="2400" dirty="0" err="1"/>
              <a:t>load</a:t>
            </a:r>
            <a:r>
              <a:rPr lang="fr-FR" sz="2400" dirty="0"/>
              <a:t>: </a:t>
            </a:r>
            <a:r>
              <a:rPr lang="fr-FR" sz="2400" dirty="0" err="1"/>
              <a:t>Characterize</a:t>
            </a:r>
            <a:r>
              <a:rPr lang="fr-FR" sz="2400" dirty="0"/>
              <a:t> the system </a:t>
            </a:r>
            <a:r>
              <a:rPr lang="fr-FR" sz="2400" dirty="0" err="1"/>
              <a:t>with</a:t>
            </a:r>
            <a:r>
              <a:rPr lang="fr-FR" sz="2400" dirty="0"/>
              <a:t> S-</a:t>
            </a:r>
            <a:r>
              <a:rPr lang="fr-FR" sz="2400" dirty="0" err="1"/>
              <a:t>parameters</a:t>
            </a: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4EAC75-E0FC-A5F1-3FA7-E7F7C2FA0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0858E9-168B-AF34-EFF6-898BDFC3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ADEE1-CCF1-ACA1-00D0-29CD9907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  <p:pic>
        <p:nvPicPr>
          <p:cNvPr id="6" name="Picture 5" descr="A graph on a grid&#10;&#10;AI-generated content may be incorrect.">
            <a:extLst>
              <a:ext uri="{FF2B5EF4-FFF2-40B4-BE49-F238E27FC236}">
                <a16:creationId xmlns:a16="http://schemas.microsoft.com/office/drawing/2014/main" id="{A66D71D9-9010-6D01-936C-17BD18FB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90" y="968226"/>
            <a:ext cx="2793100" cy="3600000"/>
          </a:xfrm>
          <a:prstGeom prst="rect">
            <a:avLst/>
          </a:prstGeom>
        </p:spPr>
      </p:pic>
      <p:pic>
        <p:nvPicPr>
          <p:cNvPr id="8" name="Picture 7" descr="A graph on a grid&#10;&#10;AI-generated content may be incorrect.">
            <a:extLst>
              <a:ext uri="{FF2B5EF4-FFF2-40B4-BE49-F238E27FC236}">
                <a16:creationId xmlns:a16="http://schemas.microsoft.com/office/drawing/2014/main" id="{548BA3B0-444A-656C-C010-8C97150C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18" y="945584"/>
            <a:ext cx="2764900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FF4E0B-A6A1-C1C8-6B76-1D86DB2D0618}"/>
              </a:ext>
            </a:extLst>
          </p:cNvPr>
          <p:cNvSpPr txBox="1"/>
          <p:nvPr/>
        </p:nvSpPr>
        <p:spPr>
          <a:xfrm>
            <a:off x="2144443" y="4604658"/>
            <a:ext cx="69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1" dirty="0"/>
              <a:t>5 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E22C3-ACBD-E333-571E-6065EC4C04A2}"/>
              </a:ext>
            </a:extLst>
          </p:cNvPr>
          <p:cNvSpPr txBox="1"/>
          <p:nvPr/>
        </p:nvSpPr>
        <p:spPr>
          <a:xfrm>
            <a:off x="6105189" y="4604658"/>
            <a:ext cx="74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1" dirty="0"/>
              <a:t>10 mm</a:t>
            </a:r>
          </a:p>
        </p:txBody>
      </p:sp>
    </p:spTree>
    <p:extLst>
      <p:ext uri="{BB962C8B-B14F-4D97-AF65-F5344CB8AC3E}">
        <p14:creationId xmlns:p14="http://schemas.microsoft.com/office/powerpoint/2010/main" val="374801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451" y="1674812"/>
            <a:ext cx="4058920" cy="1793875"/>
          </a:xfrm>
        </p:spPr>
        <p:txBody>
          <a:bodyPr/>
          <a:lstStyle/>
          <a:p>
            <a:r>
              <a:rPr lang="fr-FR" dirty="0"/>
              <a:t>Table of Contents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220F4E5E-C94C-9043-9393-94FDC6176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424" y="879588"/>
            <a:ext cx="3530947" cy="2923949"/>
          </a:xfrm>
        </p:spPr>
        <p:txBody>
          <a:bodyPr>
            <a:normAutofit fontScale="92500" lnSpcReduction="20000"/>
          </a:bodyPr>
          <a:lstStyle/>
          <a:p>
            <a:r>
              <a:rPr lang="fr-CH" dirty="0"/>
              <a:t>Objectives</a:t>
            </a:r>
          </a:p>
          <a:p>
            <a:r>
              <a:rPr lang="fr-CH" dirty="0"/>
              <a:t>State of the Art</a:t>
            </a:r>
          </a:p>
          <a:p>
            <a:r>
              <a:rPr lang="fr-CH" dirty="0" err="1"/>
              <a:t>Approach</a:t>
            </a:r>
            <a:r>
              <a:rPr lang="fr-CH" dirty="0"/>
              <a:t> </a:t>
            </a:r>
            <a:r>
              <a:rPr lang="fr-CH" dirty="0" err="1"/>
              <a:t>Taken</a:t>
            </a:r>
            <a:endParaRPr lang="fr-CH" dirty="0"/>
          </a:p>
          <a:p>
            <a:r>
              <a:rPr lang="fr-CH" dirty="0"/>
              <a:t>Key Challenges &amp; </a:t>
            </a:r>
            <a:r>
              <a:rPr lang="fr-CH" dirty="0" err="1"/>
              <a:t>Constraints</a:t>
            </a:r>
            <a:endParaRPr lang="fr-CH" dirty="0"/>
          </a:p>
          <a:p>
            <a:r>
              <a:rPr lang="fr-CH" dirty="0"/>
              <a:t>First </a:t>
            </a:r>
            <a:r>
              <a:rPr lang="fr-CH" dirty="0" err="1"/>
              <a:t>Results</a:t>
            </a:r>
            <a:endParaRPr lang="fr-CH" dirty="0"/>
          </a:p>
          <a:p>
            <a:r>
              <a:rPr lang="fr-CH" dirty="0"/>
              <a:t>Hardware </a:t>
            </a:r>
            <a:r>
              <a:rPr lang="fr-CH" dirty="0" err="1"/>
              <a:t>testing</a:t>
            </a:r>
            <a:endParaRPr lang="fr-CH" dirty="0"/>
          </a:p>
          <a:p>
            <a:r>
              <a:rPr lang="fr-CH" dirty="0"/>
              <a:t>Fine tuning</a:t>
            </a:r>
          </a:p>
          <a:p>
            <a:r>
              <a:rPr lang="fr-CH" dirty="0" err="1"/>
              <a:t>Results</a:t>
            </a:r>
            <a:endParaRPr lang="fr-CH" dirty="0"/>
          </a:p>
          <a:p>
            <a:r>
              <a:rPr lang="fr-CH" dirty="0" err="1"/>
              <a:t>Improvements</a:t>
            </a:r>
            <a:endParaRPr lang="fr-CH" dirty="0"/>
          </a:p>
          <a:p>
            <a:r>
              <a:rPr lang="fr-CH" dirty="0"/>
              <a:t>Conclusion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963D-251C-E51B-E4A5-BDBBEB299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3B03BC-CD1D-C9EB-670B-EC16A220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D7C442-FC68-A209-23D2-08ED5DDF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05DDB9-69CA-0213-117F-EAEEDD6C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20</a:t>
            </a:fld>
            <a:endParaRPr lang="fr-FR"/>
          </a:p>
        </p:txBody>
      </p:sp>
      <p:pic>
        <p:nvPicPr>
          <p:cNvPr id="6" name="Picture 5" descr="A graph of a distance and a distance&#10;&#10;AI-generated content may be incorrect.">
            <a:extLst>
              <a:ext uri="{FF2B5EF4-FFF2-40B4-BE49-F238E27FC236}">
                <a16:creationId xmlns:a16="http://schemas.microsoft.com/office/drawing/2014/main" id="{88E8C28A-D7F1-BAFD-D3FA-621BFA1C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98" y="587110"/>
            <a:ext cx="5511800" cy="4133850"/>
          </a:xfrm>
          <a:prstGeom prst="rect">
            <a:avLst/>
          </a:prstGeom>
        </p:spPr>
      </p:pic>
      <p:sp>
        <p:nvSpPr>
          <p:cNvPr id="10" name="Titre 6">
            <a:extLst>
              <a:ext uri="{FF2B5EF4-FFF2-40B4-BE49-F238E27FC236}">
                <a16:creationId xmlns:a16="http://schemas.microsoft.com/office/drawing/2014/main" id="{11F51321-0B05-E98C-1655-9659BACA57A7}"/>
              </a:ext>
            </a:extLst>
          </p:cNvPr>
          <p:cNvSpPr txBox="1">
            <a:spLocks/>
          </p:cNvSpPr>
          <p:nvPr/>
        </p:nvSpPr>
        <p:spPr>
          <a:xfrm>
            <a:off x="904875" y="131032"/>
            <a:ext cx="7479846" cy="912157"/>
          </a:xfrm>
          <a:prstGeom prst="rect">
            <a:avLst/>
          </a:prstGeom>
        </p:spPr>
        <p:txBody>
          <a:bodyPr vert="horz" lIns="180000" tIns="0" rIns="72000" bIns="46800" rtlCol="0" anchor="t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sz="3100"/>
              <a:t>Results: </a:t>
            </a:r>
            <a:br>
              <a:rPr lang="fr-FR" sz="3100"/>
            </a:br>
            <a:r>
              <a:rPr lang="fr-FR" sz="2400"/>
              <a:t>Without load</a:t>
            </a:r>
            <a:br>
              <a:rPr lang="fr-FR" sz="1800"/>
            </a:b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363052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38918-9355-D318-A41F-FF3D9532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A25EC4-91AB-6723-E404-4DDD8D51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1D8EAC-051D-A96F-F91B-84835482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71D79F-8B72-BED6-EC2F-31EF4092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21</a:t>
            </a:fld>
            <a:endParaRPr lang="fr-FR"/>
          </a:p>
        </p:txBody>
      </p:sp>
      <p:sp>
        <p:nvSpPr>
          <p:cNvPr id="10" name="Titre 6">
            <a:extLst>
              <a:ext uri="{FF2B5EF4-FFF2-40B4-BE49-F238E27FC236}">
                <a16:creationId xmlns:a16="http://schemas.microsoft.com/office/drawing/2014/main" id="{3F0FA07B-EBF7-F3F9-5FEC-5B292701CE11}"/>
              </a:ext>
            </a:extLst>
          </p:cNvPr>
          <p:cNvSpPr txBox="1">
            <a:spLocks/>
          </p:cNvSpPr>
          <p:nvPr/>
        </p:nvSpPr>
        <p:spPr>
          <a:xfrm>
            <a:off x="904875" y="131032"/>
            <a:ext cx="7479846" cy="912157"/>
          </a:xfrm>
          <a:prstGeom prst="rect">
            <a:avLst/>
          </a:prstGeom>
        </p:spPr>
        <p:txBody>
          <a:bodyPr vert="horz" lIns="180000" tIns="0" rIns="72000" bIns="46800" rtlCol="0" anchor="t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sz="3100" dirty="0" err="1"/>
              <a:t>Results</a:t>
            </a:r>
            <a:r>
              <a:rPr lang="fr-FR" sz="3100" dirty="0"/>
              <a:t>: </a:t>
            </a:r>
            <a:br>
              <a:rPr lang="fr-FR" sz="3100" dirty="0"/>
            </a:br>
            <a:r>
              <a:rPr lang="fr-FR" sz="3100" dirty="0" err="1"/>
              <a:t>Misalignment</a:t>
            </a:r>
            <a:r>
              <a:rPr lang="fr-FR" sz="3100" dirty="0"/>
              <a:t> of 5mm </a:t>
            </a:r>
            <a:br>
              <a:rPr lang="fr-FR" sz="1800" dirty="0"/>
            </a:br>
            <a:endParaRPr lang="fr-FR" sz="1800" dirty="0"/>
          </a:p>
        </p:txBody>
      </p:sp>
      <p:pic>
        <p:nvPicPr>
          <p:cNvPr id="9" name="Picture 8" descr="A graph on a screen&#10;&#10;AI-generated content may be incorrect.">
            <a:extLst>
              <a:ext uri="{FF2B5EF4-FFF2-40B4-BE49-F238E27FC236}">
                <a16:creationId xmlns:a16="http://schemas.microsoft.com/office/drawing/2014/main" id="{D0FD9E05-165A-AEE3-3469-E977194D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2"/>
          <a:stretch/>
        </p:blipFill>
        <p:spPr>
          <a:xfrm>
            <a:off x="5638805" y="854026"/>
            <a:ext cx="2992433" cy="386761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823DB9-B149-B8FF-68D5-1F593D581E21}"/>
              </a:ext>
            </a:extLst>
          </p:cNvPr>
          <p:cNvGrpSpPr/>
          <p:nvPr/>
        </p:nvGrpSpPr>
        <p:grpSpPr>
          <a:xfrm>
            <a:off x="1034881" y="862573"/>
            <a:ext cx="3697139" cy="2772855"/>
            <a:chOff x="1034881" y="862573"/>
            <a:chExt cx="3697139" cy="2772855"/>
          </a:xfrm>
        </p:grpSpPr>
        <p:pic>
          <p:nvPicPr>
            <p:cNvPr id="7" name="Picture 6" descr="A green board with wooden legs and wires&#10;&#10;AI-generated content may be incorrect.">
              <a:extLst>
                <a:ext uri="{FF2B5EF4-FFF2-40B4-BE49-F238E27FC236}">
                  <a16:creationId xmlns:a16="http://schemas.microsoft.com/office/drawing/2014/main" id="{5D1A0475-E728-13B4-1988-AA419EBB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881" y="862573"/>
              <a:ext cx="3697139" cy="2772855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E6CEFD-03CF-F4A1-47FC-BF0BA60BC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4275" y="2428875"/>
              <a:ext cx="2317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EB0979-5B48-97B4-C7C1-F1BE135C9BDB}"/>
                </a:ext>
              </a:extLst>
            </p:cNvPr>
            <p:cNvSpPr txBox="1"/>
            <p:nvPr/>
          </p:nvSpPr>
          <p:spPr>
            <a:xfrm>
              <a:off x="2396978" y="2130445"/>
              <a:ext cx="7653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b="1" dirty="0">
                  <a:solidFill>
                    <a:srgbClr val="C00000"/>
                  </a:solidFill>
                </a:rPr>
                <a:t>5 mm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93AE026-DB80-8FD4-06AD-16A4B76D69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180204"/>
                  </p:ext>
                </p:extLst>
              </p:nvPr>
            </p:nvGraphicFramePr>
            <p:xfrm>
              <a:off x="647700" y="3921347"/>
              <a:ext cx="4908550" cy="7191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4275">
                      <a:extLst>
                        <a:ext uri="{9D8B030D-6E8A-4147-A177-3AD203B41FA5}">
                          <a16:colId xmlns:a16="http://schemas.microsoft.com/office/drawing/2014/main" val="3798673512"/>
                        </a:ext>
                      </a:extLst>
                    </a:gridCol>
                    <a:gridCol w="2454275">
                      <a:extLst>
                        <a:ext uri="{9D8B030D-6E8A-4147-A177-3AD203B41FA5}">
                          <a16:colId xmlns:a16="http://schemas.microsoft.com/office/drawing/2014/main" val="195969105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H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sz="10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fr-CH" sz="1000" b="1" i="1" smtClean="0"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fr-CH" sz="10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fr-CH" sz="1000" dirty="0"/>
                            <a:t>[dB] not </a:t>
                          </a:r>
                          <a:r>
                            <a:rPr lang="fr-CH" sz="1000" dirty="0" err="1"/>
                            <a:t>misaligned</a:t>
                          </a:r>
                          <a:r>
                            <a:rPr lang="fr-CH" sz="1000" dirty="0"/>
                            <a:t>  for 10</a:t>
                          </a:r>
                          <a:r>
                            <a:rPr lang="fr-CH" sz="1000" baseline="0" dirty="0"/>
                            <a:t> [mm]</a:t>
                          </a:r>
                        </a:p>
                        <a:p>
                          <a:pPr algn="ctr"/>
                          <a:r>
                            <a:rPr lang="fr-CH" sz="1000" baseline="0" dirty="0"/>
                            <a:t>@ 13,56MHz</a:t>
                          </a:r>
                          <a:endParaRPr lang="fr-CH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H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sz="10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fr-CH" sz="1000" b="1" i="1" smtClean="0"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fr-CH" sz="10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fr-CH" sz="1000" dirty="0"/>
                            <a:t>[dB] </a:t>
                          </a:r>
                          <a:r>
                            <a:rPr lang="fr-CH" sz="1000" dirty="0" err="1"/>
                            <a:t>misaligned</a:t>
                          </a:r>
                          <a:r>
                            <a:rPr lang="fr-CH" sz="1000" dirty="0"/>
                            <a:t> for 10</a:t>
                          </a:r>
                          <a:r>
                            <a:rPr lang="fr-CH" sz="1000" baseline="0" dirty="0"/>
                            <a:t> [mm]</a:t>
                          </a:r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H" sz="1000" baseline="0" dirty="0"/>
                            <a:t>@13,56MHz</a:t>
                          </a:r>
                          <a:endParaRPr lang="fr-CH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6895918"/>
                      </a:ext>
                    </a:extLst>
                  </a:tr>
                  <a:tr h="322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-0,2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-0,33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36084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93AE026-DB80-8FD4-06AD-16A4B76D69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180204"/>
                  </p:ext>
                </p:extLst>
              </p:nvPr>
            </p:nvGraphicFramePr>
            <p:xfrm>
              <a:off x="647700" y="3921347"/>
              <a:ext cx="4908550" cy="7191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4275">
                      <a:extLst>
                        <a:ext uri="{9D8B030D-6E8A-4147-A177-3AD203B41FA5}">
                          <a16:colId xmlns:a16="http://schemas.microsoft.com/office/drawing/2014/main" val="3798673512"/>
                        </a:ext>
                      </a:extLst>
                    </a:gridCol>
                    <a:gridCol w="2454275">
                      <a:extLst>
                        <a:ext uri="{9D8B030D-6E8A-4147-A177-3AD203B41FA5}">
                          <a16:colId xmlns:a16="http://schemas.microsoft.com/office/drawing/2014/main" val="1959691057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48" t="-1515" r="-100993" b="-878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0248" t="-1515" r="-993" b="-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895918"/>
                      </a:ext>
                    </a:extLst>
                  </a:tr>
                  <a:tr h="322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-0,2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 dirty="0"/>
                            <a:t>-0,33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36084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940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B86A7-4C68-9587-F43A-70E599975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38F312-19B5-2DDB-A379-91EE57F9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5067C5-1D01-7500-C955-B2696C49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81C62C-7B25-8C22-874D-92C5EA4E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22</a:t>
            </a:fld>
            <a:endParaRPr lang="fr-FR"/>
          </a:p>
        </p:txBody>
      </p:sp>
      <p:sp>
        <p:nvSpPr>
          <p:cNvPr id="10" name="Titre 6">
            <a:extLst>
              <a:ext uri="{FF2B5EF4-FFF2-40B4-BE49-F238E27FC236}">
                <a16:creationId xmlns:a16="http://schemas.microsoft.com/office/drawing/2014/main" id="{CAC35A69-FEC1-B9D4-4DF2-9CB7F32434B4}"/>
              </a:ext>
            </a:extLst>
          </p:cNvPr>
          <p:cNvSpPr txBox="1">
            <a:spLocks/>
          </p:cNvSpPr>
          <p:nvPr/>
        </p:nvSpPr>
        <p:spPr>
          <a:xfrm>
            <a:off x="904875" y="131032"/>
            <a:ext cx="7479846" cy="912157"/>
          </a:xfrm>
          <a:prstGeom prst="rect">
            <a:avLst/>
          </a:prstGeom>
        </p:spPr>
        <p:txBody>
          <a:bodyPr vert="horz" lIns="180000" tIns="0" rIns="72000" bIns="46800" rtlCol="0" anchor="t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sz="3100" dirty="0" err="1"/>
              <a:t>Results</a:t>
            </a:r>
            <a:r>
              <a:rPr lang="fr-FR" sz="3100" dirty="0"/>
              <a:t>: </a:t>
            </a:r>
            <a:br>
              <a:rPr lang="fr-FR" sz="3100" dirty="0"/>
            </a:br>
            <a:r>
              <a:rPr lang="fr-FR" sz="2400" dirty="0" err="1"/>
              <a:t>With</a:t>
            </a:r>
            <a:r>
              <a:rPr lang="fr-FR" sz="2400" dirty="0"/>
              <a:t> a </a:t>
            </a:r>
            <a:r>
              <a:rPr lang="fr-FR" sz="2400" dirty="0" err="1"/>
              <a:t>load</a:t>
            </a:r>
            <a:r>
              <a:rPr lang="fr-FR" sz="2400" dirty="0"/>
              <a:t> of 1k</a:t>
            </a:r>
            <a:r>
              <a:rPr lang="el-GR" sz="2400" dirty="0"/>
              <a:t>Ω</a:t>
            </a:r>
            <a:r>
              <a:rPr lang="fr-CH" sz="2400" dirty="0"/>
              <a:t> </a:t>
            </a:r>
            <a:r>
              <a:rPr lang="fr-FR" sz="2400" dirty="0"/>
              <a:t>at 10 mm</a:t>
            </a:r>
            <a:br>
              <a:rPr lang="fr-FR" sz="1800" dirty="0"/>
            </a:br>
            <a:endParaRPr lang="fr-FR" sz="1800" dirty="0"/>
          </a:p>
        </p:txBody>
      </p:sp>
      <p:pic>
        <p:nvPicPr>
          <p:cNvPr id="7" name="Picture 6" descr="A graph on a screen&#10;&#10;AI-generated content may be incorrect.">
            <a:extLst>
              <a:ext uri="{FF2B5EF4-FFF2-40B4-BE49-F238E27FC236}">
                <a16:creationId xmlns:a16="http://schemas.microsoft.com/office/drawing/2014/main" id="{BBE98A4F-E311-D369-8271-1CD7C7CE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235" y="426770"/>
            <a:ext cx="3269890" cy="4289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pour une image  3">
                <a:extLst>
                  <a:ext uri="{FF2B5EF4-FFF2-40B4-BE49-F238E27FC236}">
                    <a16:creationId xmlns:a16="http://schemas.microsoft.com/office/drawing/2014/main" id="{DC71D169-8C94-60F6-6F30-1470837F5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798" y="1563688"/>
                <a:ext cx="3665012" cy="204290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fr-CH" sz="1800" dirty="0"/>
              </a:p>
              <a:p>
                <a:r>
                  <a:rPr lang="fr-CH" dirty="0" err="1"/>
                  <a:t>With</a:t>
                </a:r>
                <a:r>
                  <a:rPr lang="fr-CH" dirty="0"/>
                  <a:t> </a:t>
                </a:r>
                <a:r>
                  <a:rPr lang="fr-CH" dirty="0" err="1"/>
                  <a:t>efficiency</a:t>
                </a:r>
                <a:r>
                  <a:rPr lang="fr-CH" dirty="0"/>
                  <a:t> (</a:t>
                </a:r>
                <a14:m>
                  <m:oMath xmlns:m="http://schemas.openxmlformats.org/officeDocument/2006/math">
                    <m:r>
                      <a:rPr lang="fr-FR" b="0" i="1" kern="1200" dirty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𝜂</m:t>
                    </m:r>
                  </m:oMath>
                </a14:m>
                <a:r>
                  <a:rPr lang="fr-CH" sz="1800" dirty="0"/>
                  <a:t>) </a:t>
                </a:r>
                <a14:m>
                  <m:oMath xmlns:m="http://schemas.openxmlformats.org/officeDocument/2006/math">
                    <m:r>
                      <a:rPr lang="fr-CH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CH" sz="1800" dirty="0"/>
                  <a:t> 55%</a:t>
                </a:r>
              </a:p>
              <a:p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14:m>
                  <m:oMath xmlns:m="http://schemas.openxmlformats.org/officeDocument/2006/math">
                    <m:r>
                      <a:rPr lang="fr-FR" b="0" i="1" kern="1200" dirty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𝜂</m:t>
                    </m:r>
                    <m:r>
                      <a:rPr lang="fr-CH" b="0" i="1" kern="1200" dirty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fr-CH" b="0" i="1" kern="1200" dirty="0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CH" b="0" i="1" kern="1200" dirty="0" smtClean="0"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CH" b="0" i="1" kern="1200" dirty="0" smtClean="0"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fr-CH" b="0" i="1" kern="1200" dirty="0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(1 −</m:t>
                        </m:r>
                        <m:sSup>
                          <m:sSup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CH" b="0" i="1" kern="1200" dirty="0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(1−</m:t>
                        </m:r>
                        <m:sSup>
                          <m:sSup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  <m:t>1 −</m:t>
                                    </m:r>
                                    <m:sSup>
                                      <m:sSupPr>
                                        <m:ctrlPr>
                                          <a:rPr lang="fr-CH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fr-CH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CH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l-GR" i="1" dirty="0">
                                                    <a:latin typeface="Cambria Math" panose="02040503050406030204" pitchFamily="18" charset="0"/>
                                                  </a:rPr>
                                                  <m:t>Γ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CH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fr-CH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CH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dirty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fr-CH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CH" dirty="0"/>
                  <a:t> </a:t>
                </a:r>
                <a:r>
                  <a:rPr lang="fr-CH" sz="1400" dirty="0"/>
                  <a:t>[1]</a:t>
                </a:r>
                <a:endParaRPr lang="fr-CH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8" name="Espace réservé pour une image  3">
                <a:extLst>
                  <a:ext uri="{FF2B5EF4-FFF2-40B4-BE49-F238E27FC236}">
                    <a16:creationId xmlns:a16="http://schemas.microsoft.com/office/drawing/2014/main" id="{DC71D169-8C94-60F6-6F30-1470837F5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98" y="1563688"/>
                <a:ext cx="3665012" cy="2042904"/>
              </a:xfrm>
              <a:prstGeom prst="rect">
                <a:avLst/>
              </a:prstGeom>
              <a:blipFill>
                <a:blip r:embed="rId3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BED012-2676-A342-EDB1-3028833B10A9}"/>
              </a:ext>
            </a:extLst>
          </p:cNvPr>
          <p:cNvSpPr txBox="1"/>
          <p:nvPr/>
        </p:nvSpPr>
        <p:spPr>
          <a:xfrm>
            <a:off x="717323" y="4643136"/>
            <a:ext cx="377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CH" sz="600" dirty="0">
                <a:sym typeface="Wingdings" panose="05000000000000000000" pitchFamily="2" charset="2"/>
              </a:rPr>
              <a:t>[1]: </a:t>
            </a:r>
            <a:r>
              <a:rPr lang="fr-CH" sz="600" dirty="0"/>
              <a:t>M. </a:t>
            </a:r>
            <a:r>
              <a:rPr lang="fr-CH" sz="600" dirty="0" err="1"/>
              <a:t>Stanculescu</a:t>
            </a:r>
            <a:r>
              <a:rPr lang="fr-CH" sz="600" dirty="0"/>
              <a:t>, L. </a:t>
            </a:r>
            <a:r>
              <a:rPr lang="fr-CH" sz="600" dirty="0" err="1"/>
              <a:t>Iordache</a:t>
            </a:r>
            <a:r>
              <a:rPr lang="fr-CH" sz="600" dirty="0"/>
              <a:t> (</a:t>
            </a:r>
            <a:r>
              <a:rPr lang="fr-CH" sz="600" dirty="0" err="1"/>
              <a:t>Bobaru</a:t>
            </a:r>
            <a:r>
              <a:rPr lang="fr-CH" sz="600" dirty="0"/>
              <a:t>), M. </a:t>
            </a:r>
            <a:r>
              <a:rPr lang="fr-CH" sz="600" dirty="0" err="1"/>
              <a:t>Iordache</a:t>
            </a:r>
            <a:r>
              <a:rPr lang="fr-CH" sz="600" dirty="0"/>
              <a:t>, D. </a:t>
            </a:r>
            <a:r>
              <a:rPr lang="fr-CH" sz="600" dirty="0" err="1"/>
              <a:t>Niculae</a:t>
            </a:r>
            <a:r>
              <a:rPr lang="fr-CH" sz="600" dirty="0"/>
              <a:t>, and V. </a:t>
            </a:r>
            <a:r>
              <a:rPr lang="fr-CH" sz="600" dirty="0" err="1"/>
              <a:t>Bucata</a:t>
            </a:r>
            <a:r>
              <a:rPr lang="fr-CH" sz="600" dirty="0"/>
              <a:t>, "</a:t>
            </a:r>
            <a:r>
              <a:rPr lang="fr-CH" sz="600" dirty="0" err="1"/>
              <a:t>Using</a:t>
            </a:r>
            <a:r>
              <a:rPr lang="fr-CH" sz="600" dirty="0"/>
              <a:t> S </a:t>
            </a:r>
            <a:r>
              <a:rPr lang="fr-CH" sz="600" dirty="0" err="1"/>
              <a:t>Parameters</a:t>
            </a:r>
            <a:r>
              <a:rPr lang="fr-CH" sz="600" dirty="0"/>
              <a:t> in Wireless Power Transfer </a:t>
            </a:r>
            <a:r>
              <a:rPr lang="fr-CH" sz="600" dirty="0" err="1"/>
              <a:t>Analysis</a:t>
            </a:r>
            <a:r>
              <a:rPr lang="fr-CH" sz="600" dirty="0"/>
              <a:t>," in </a:t>
            </a:r>
            <a:r>
              <a:rPr lang="fr-CH" sz="600" i="1" dirty="0"/>
              <a:t>Proc. 10th Int. </a:t>
            </a:r>
            <a:r>
              <a:rPr lang="fr-CH" sz="600" i="1" dirty="0" err="1"/>
              <a:t>Symp</a:t>
            </a:r>
            <a:r>
              <a:rPr lang="fr-CH" sz="600" i="1" dirty="0"/>
              <a:t>. Adv. Topics in </a:t>
            </a:r>
            <a:r>
              <a:rPr lang="fr-CH" sz="600" i="1" dirty="0" err="1"/>
              <a:t>Electr</a:t>
            </a:r>
            <a:r>
              <a:rPr lang="fr-CH" sz="600" i="1" dirty="0"/>
              <a:t>. Eng. (ATEE)</a:t>
            </a:r>
            <a:r>
              <a:rPr lang="fr-CH" sz="600" dirty="0"/>
              <a:t>, </a:t>
            </a:r>
            <a:r>
              <a:rPr lang="fr-CH" sz="600" dirty="0" err="1"/>
              <a:t>Bucharest</a:t>
            </a:r>
            <a:r>
              <a:rPr lang="fr-CH" sz="600" dirty="0"/>
              <a:t>, Romania, Mar. 2017, pp. 107–110, </a:t>
            </a:r>
            <a:r>
              <a:rPr lang="fr-CH" sz="600" dirty="0" err="1"/>
              <a:t>doi</a:t>
            </a:r>
            <a:r>
              <a:rPr lang="fr-CH" sz="600" dirty="0"/>
              <a:t>: 10.1109/ATEE.2017.7905129 </a:t>
            </a:r>
            <a:endParaRPr lang="fr-CH" sz="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4755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F72DC-B9EA-8B70-0EBE-5CBC02611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3">
            <a:extLst>
              <a:ext uri="{FF2B5EF4-FFF2-40B4-BE49-F238E27FC236}">
                <a16:creationId xmlns:a16="http://schemas.microsoft.com/office/drawing/2014/main" id="{E719AA4A-D550-6332-D639-9CD1B0A6D126}"/>
              </a:ext>
            </a:extLst>
          </p:cNvPr>
          <p:cNvSpPr txBox="1">
            <a:spLocks/>
          </p:cNvSpPr>
          <p:nvPr/>
        </p:nvSpPr>
        <p:spPr>
          <a:xfrm>
            <a:off x="904875" y="1563688"/>
            <a:ext cx="3671466" cy="208121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Iterative</a:t>
            </a:r>
            <a:r>
              <a:rPr lang="fr-FR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fine-tune</a:t>
            </a:r>
          </a:p>
          <a:p>
            <a:endParaRPr lang="fr-FR" b="0" i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fr-FR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Good </a:t>
            </a:r>
            <a:r>
              <a:rPr lang="fr-FR" b="0" i="0" kern="12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quality</a:t>
            </a:r>
            <a:r>
              <a:rPr lang="fr-FR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components</a:t>
            </a:r>
          </a:p>
          <a:p>
            <a:pPr marL="0" indent="0">
              <a:buNone/>
            </a:pPr>
            <a:endParaRPr lang="fr-FR" b="0" i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fr-FR" b="0" i="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Transmission line</a:t>
            </a:r>
          </a:p>
          <a:p>
            <a:endParaRPr lang="fr-FR" b="0" i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fr-FR" b="0" i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fr-FR" b="0" i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fr-FR" b="0" i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person using a magnifying glass to fix a small piece of metal&#10;&#10;AI-generated content may be incorrect.">
            <a:extLst>
              <a:ext uri="{FF2B5EF4-FFF2-40B4-BE49-F238E27FC236}">
                <a16:creationId xmlns:a16="http://schemas.microsoft.com/office/drawing/2014/main" id="{1BED2E14-C228-327A-A264-47188A57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72" y="1970088"/>
            <a:ext cx="3671466" cy="2450703"/>
          </a:xfrm>
          <a:prstGeom prst="rect">
            <a:avLst/>
          </a:prstGeom>
          <a:noFill/>
        </p:spPr>
      </p:pic>
      <p:sp>
        <p:nvSpPr>
          <p:cNvPr id="36" name="Titre 6">
            <a:extLst>
              <a:ext uri="{FF2B5EF4-FFF2-40B4-BE49-F238E27FC236}">
                <a16:creationId xmlns:a16="http://schemas.microsoft.com/office/drawing/2014/main" id="{368FE536-9136-F7B8-095A-709777A6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b="1" i="0" kern="1000" spc="-70" baseline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Improvements: </a:t>
            </a:r>
            <a:br>
              <a:rPr lang="fr-FR" b="1" i="0" kern="1000" spc="-70" baseline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b="1" i="0" kern="1000" spc="-70" baseline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9649D8-4E45-796C-7656-B7CED1B5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Simulation and </a:t>
            </a:r>
            <a:r>
              <a:rPr lang="fr-FR"/>
              <a:t>implementation</a:t>
            </a:r>
            <a:r>
              <a:rPr lang="fr-FR" dirty="0"/>
              <a:t> of a Wireless Power Module for </a:t>
            </a:r>
            <a:r>
              <a:rPr lang="fr-FR"/>
              <a:t>dielectric</a:t>
            </a:r>
            <a:r>
              <a:rPr lang="fr-FR" dirty="0"/>
              <a:t> </a:t>
            </a:r>
            <a:r>
              <a:rPr lang="fr-FR"/>
              <a:t>elastomer</a:t>
            </a:r>
            <a:r>
              <a:rPr lang="fr-FR" dirty="0"/>
              <a:t> </a:t>
            </a:r>
            <a:r>
              <a:rPr lang="fr-FR"/>
              <a:t>actuator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0ADF8D-9299-B03B-912B-A169DD4D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kern="1200">
                <a:latin typeface="Arial" panose="020B0604020202020204" pitchFamily="34" charset="0"/>
                <a:ea typeface="+mn-ea"/>
                <a:cs typeface="+mn-cs"/>
              </a:rPr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88B86B-9C58-917D-14A4-C4B9F62E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23</a:t>
            </a:fld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60616-6844-494C-E7FC-D8653CD2FD94}"/>
              </a:ext>
            </a:extLst>
          </p:cNvPr>
          <p:cNvSpPr txBox="1"/>
          <p:nvPr/>
        </p:nvSpPr>
        <p:spPr>
          <a:xfrm>
            <a:off x="6109122" y="4426625"/>
            <a:ext cx="16442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00" dirty="0"/>
              <a:t>https://mediamsuisse.ch/horlogerie-suisse/</a:t>
            </a:r>
          </a:p>
        </p:txBody>
      </p:sp>
    </p:spTree>
    <p:extLst>
      <p:ext uri="{BB962C8B-B14F-4D97-AF65-F5344CB8AC3E}">
        <p14:creationId xmlns:p14="http://schemas.microsoft.com/office/powerpoint/2010/main" val="389803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39519-52ED-32B0-70D3-AC325902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890D8D9F-7763-606D-5CBF-47DEF506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1355108"/>
          </a:xfr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sz="31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Improvements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– to explore more: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Simulation on Matlab for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asymmetrical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coils</a:t>
            </a: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DDCCB2-7879-003E-8CD6-2F244DE4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C34A2F-47FB-EE40-1417-59DBF777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54E193-B9B2-3BD1-D695-3BC97EC3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24</a:t>
            </a:fld>
            <a:endParaRPr lang="fr-FR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5F7AC7-0B2B-7BC7-4750-208EB7EF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662" y="1088740"/>
            <a:ext cx="3816000" cy="38160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B16267-2F54-A8E1-4B09-7C645110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45" y="1088740"/>
            <a:ext cx="3816000" cy="38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05ECFE-D8E9-2BCB-398B-61E11FCEE460}"/>
              </a:ext>
            </a:extLst>
          </p:cNvPr>
          <p:cNvSpPr txBox="1"/>
          <p:nvPr/>
        </p:nvSpPr>
        <p:spPr>
          <a:xfrm>
            <a:off x="2237765" y="4408219"/>
            <a:ext cx="67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/>
              <a:t>SS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EA03A-9104-9A64-43E7-613201F8D1BA}"/>
              </a:ext>
            </a:extLst>
          </p:cNvPr>
          <p:cNvSpPr txBox="1"/>
          <p:nvPr/>
        </p:nvSpPr>
        <p:spPr>
          <a:xfrm>
            <a:off x="6300282" y="4443075"/>
            <a:ext cx="67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/>
              <a:t>SP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4774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F04D4-55B5-1E42-5F8F-CC090FB6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88CCFA-0254-0A57-D43F-A314C7E6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39" y="893316"/>
            <a:ext cx="3790285" cy="41400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A951C8-A89C-DE2B-AB68-BF6887AE2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594"/>
          <a:stretch/>
        </p:blipFill>
        <p:spPr>
          <a:xfrm>
            <a:off x="756001" y="912072"/>
            <a:ext cx="3790285" cy="414000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4D766C-FF92-FBA9-CFD8-8D31513E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BF7986-0E98-F9F6-0EA1-F93F4AA2F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BF75DA-C3C4-CC76-5337-7A808F00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25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3466B-9049-9D2C-D5B8-31F04AC98ACA}"/>
              </a:ext>
            </a:extLst>
          </p:cNvPr>
          <p:cNvSpPr txBox="1"/>
          <p:nvPr/>
        </p:nvSpPr>
        <p:spPr>
          <a:xfrm>
            <a:off x="2237765" y="4408219"/>
            <a:ext cx="67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/>
              <a:t>PP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D3C30-D117-3C33-5B15-A0921A361F2B}"/>
              </a:ext>
            </a:extLst>
          </p:cNvPr>
          <p:cNvSpPr txBox="1"/>
          <p:nvPr/>
        </p:nvSpPr>
        <p:spPr>
          <a:xfrm>
            <a:off x="6386858" y="4459248"/>
            <a:ext cx="67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/>
              <a:t>PS</a:t>
            </a:r>
            <a:endParaRPr lang="fr-CH" dirty="0"/>
          </a:p>
        </p:txBody>
      </p:sp>
      <p:sp>
        <p:nvSpPr>
          <p:cNvPr id="11" name="Titre 6">
            <a:extLst>
              <a:ext uri="{FF2B5EF4-FFF2-40B4-BE49-F238E27FC236}">
                <a16:creationId xmlns:a16="http://schemas.microsoft.com/office/drawing/2014/main" id="{1452ABDA-33F7-9F0A-C89C-A76859CE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1355108"/>
          </a:xfr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sz="31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Improvements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– to explore more: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Simulation on Matlab for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asymmetrical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coils</a:t>
            </a: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60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4C28A0-A184-8649-A9A4-2BFB1D02EB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875" y="1100137"/>
            <a:ext cx="7646988" cy="174307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The design of </a:t>
            </a:r>
            <a:r>
              <a:rPr lang="fr-FR" dirty="0" err="1"/>
              <a:t>such</a:t>
            </a:r>
            <a:r>
              <a:rPr lang="fr-FR" dirty="0"/>
              <a:t> a </a:t>
            </a:r>
            <a:r>
              <a:rPr lang="fr-FR" dirty="0" err="1"/>
              <a:t>device</a:t>
            </a:r>
            <a:r>
              <a:rPr lang="fr-FR" dirty="0"/>
              <a:t> </a:t>
            </a:r>
            <a:r>
              <a:rPr lang="fr-FR" dirty="0" err="1"/>
              <a:t>requires</a:t>
            </a:r>
            <a:r>
              <a:rPr lang="fr-FR" dirty="0"/>
              <a:t> </a:t>
            </a:r>
            <a:r>
              <a:rPr lang="fr-FR" dirty="0" err="1"/>
              <a:t>precision</a:t>
            </a:r>
            <a:r>
              <a:rPr lang="fr-FR" dirty="0"/>
              <a:t> and </a:t>
            </a:r>
            <a:r>
              <a:rPr lang="fr-FR" dirty="0" err="1"/>
              <a:t>careful</a:t>
            </a:r>
            <a:r>
              <a:rPr lang="fr-FR" dirty="0"/>
              <a:t> </a:t>
            </a:r>
            <a:r>
              <a:rPr lang="fr-FR" dirty="0" err="1"/>
              <a:t>consideration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reliable and </a:t>
            </a:r>
            <a:r>
              <a:rPr lang="fr-FR" dirty="0" err="1"/>
              <a:t>accurate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Parasitics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in the fine-tuning </a:t>
            </a:r>
            <a:r>
              <a:rPr lang="fr-FR" dirty="0" err="1"/>
              <a:t>steps</a:t>
            </a:r>
            <a:endParaRPr lang="fr-FR" dirty="0"/>
          </a:p>
          <a:p>
            <a:endParaRPr lang="fr-FR" dirty="0"/>
          </a:p>
          <a:p>
            <a:r>
              <a:rPr lang="fr-FR" dirty="0"/>
              <a:t>Frequency </a:t>
            </a:r>
            <a:r>
              <a:rPr lang="fr-FR" dirty="0" err="1"/>
              <a:t>splitting</a:t>
            </a:r>
            <a:r>
              <a:rPr lang="fr-FR" dirty="0"/>
              <a:t> </a:t>
            </a:r>
            <a:r>
              <a:rPr lang="fr-FR" dirty="0" err="1"/>
              <a:t>observed</a:t>
            </a:r>
            <a:r>
              <a:rPr lang="fr-FR" dirty="0"/>
              <a:t> in the SP </a:t>
            </a:r>
            <a:r>
              <a:rPr lang="fr-FR" dirty="0" err="1"/>
              <a:t>topology</a:t>
            </a:r>
            <a:r>
              <a:rPr lang="fr-FR" dirty="0"/>
              <a:t> as the value of K </a:t>
            </a:r>
            <a:r>
              <a:rPr lang="fr-FR" dirty="0" err="1"/>
              <a:t>increases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simulation/</a:t>
            </a:r>
            <a:r>
              <a:rPr lang="fr-FR" dirty="0" err="1"/>
              <a:t>coding</a:t>
            </a:r>
            <a:r>
              <a:rPr lang="fr-FR" dirty="0"/>
              <a:t> to hardware </a:t>
            </a:r>
            <a:r>
              <a:rPr lang="fr-FR" dirty="0" err="1"/>
              <a:t>development</a:t>
            </a:r>
            <a:r>
              <a:rPr lang="fr-FR" dirty="0"/>
              <a:t> and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68D869-FEAE-4E41-8088-2B1F1C600E3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DA19A9-7B92-DE45-BDD7-1BC0F4B0E8A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  <a:p>
            <a:r>
              <a:rPr lang="fr-FR" dirty="0"/>
              <a:t>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B401C-18BC-4649-B2B0-EB3EECC876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2CF7EEE-D0B7-6648-AE4B-B2B65E99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9" name="Picture 8" descr="A green circuit board with a round speaker&#10;&#10;AI-generated content may be incorrect.">
            <a:extLst>
              <a:ext uri="{FF2B5EF4-FFF2-40B4-BE49-F238E27FC236}">
                <a16:creationId xmlns:a16="http://schemas.microsoft.com/office/drawing/2014/main" id="{5D8F9DA0-394D-7845-DE92-DAA9CAC0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117" t="14475" r="30780" b="57377"/>
          <a:stretch/>
        </p:blipFill>
        <p:spPr>
          <a:xfrm rot="21540000">
            <a:off x="3975498" y="2910976"/>
            <a:ext cx="1187588" cy="201658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B7A4-3EB9-F683-FA74-8AB6D135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3755"/>
          <a:stretch/>
        </p:blipFill>
        <p:spPr>
          <a:xfrm>
            <a:off x="2743200" y="3052555"/>
            <a:ext cx="1077692" cy="1721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EE1681-63BD-94A6-EDC3-F02E98EE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t="5732" r="15673" b="3866"/>
          <a:stretch/>
        </p:blipFill>
        <p:spPr>
          <a:xfrm rot="-60000">
            <a:off x="5330605" y="3059571"/>
            <a:ext cx="818824" cy="168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4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DD36B-DB2F-54AF-56AA-DAE98E183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9A2DE5-71E4-DAF3-B8DA-A853792F31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875" y="1100137"/>
            <a:ext cx="7646988" cy="1846263"/>
          </a:xfrm>
        </p:spPr>
        <p:txBody>
          <a:bodyPr>
            <a:normAutofit/>
          </a:bodyPr>
          <a:lstStyle/>
          <a:p>
            <a:r>
              <a:rPr lang="fr-CH" sz="1100" dirty="0">
                <a:sym typeface="Wingdings" panose="05000000000000000000" pitchFamily="2" charset="2"/>
              </a:rPr>
              <a:t>[1]: </a:t>
            </a:r>
            <a:r>
              <a:rPr lang="fr-CH" sz="1100" dirty="0"/>
              <a:t>M. </a:t>
            </a:r>
            <a:r>
              <a:rPr lang="fr-CH" sz="1100" dirty="0" err="1"/>
              <a:t>Stanculescu</a:t>
            </a:r>
            <a:r>
              <a:rPr lang="fr-CH" sz="1100" dirty="0"/>
              <a:t>, L. </a:t>
            </a:r>
            <a:r>
              <a:rPr lang="fr-CH" sz="1100" dirty="0" err="1"/>
              <a:t>Iordache</a:t>
            </a:r>
            <a:r>
              <a:rPr lang="fr-CH" sz="1100" dirty="0"/>
              <a:t> (</a:t>
            </a:r>
            <a:r>
              <a:rPr lang="fr-CH" sz="1100" dirty="0" err="1"/>
              <a:t>Bobaru</a:t>
            </a:r>
            <a:r>
              <a:rPr lang="fr-CH" sz="1100" dirty="0"/>
              <a:t>), M. </a:t>
            </a:r>
            <a:r>
              <a:rPr lang="fr-CH" sz="1100" dirty="0" err="1"/>
              <a:t>Iordache</a:t>
            </a:r>
            <a:r>
              <a:rPr lang="fr-CH" sz="1100" dirty="0"/>
              <a:t>, D. </a:t>
            </a:r>
            <a:r>
              <a:rPr lang="fr-CH" sz="1100" dirty="0" err="1"/>
              <a:t>Niculae</a:t>
            </a:r>
            <a:r>
              <a:rPr lang="fr-CH" sz="1100" dirty="0"/>
              <a:t>, and V. </a:t>
            </a:r>
            <a:r>
              <a:rPr lang="fr-CH" sz="1100" dirty="0" err="1"/>
              <a:t>Bucata</a:t>
            </a:r>
            <a:r>
              <a:rPr lang="fr-CH" sz="1100" dirty="0"/>
              <a:t>, "</a:t>
            </a:r>
            <a:r>
              <a:rPr lang="fr-CH" sz="1100" dirty="0" err="1"/>
              <a:t>Using</a:t>
            </a:r>
            <a:r>
              <a:rPr lang="fr-CH" sz="1100" dirty="0"/>
              <a:t> S </a:t>
            </a:r>
            <a:r>
              <a:rPr lang="fr-CH" sz="1100" dirty="0" err="1"/>
              <a:t>Parameters</a:t>
            </a:r>
            <a:r>
              <a:rPr lang="fr-CH" sz="1100" dirty="0"/>
              <a:t> in Wireless Power Transfer </a:t>
            </a:r>
            <a:r>
              <a:rPr lang="fr-CH" sz="1100" dirty="0" err="1"/>
              <a:t>Analysis</a:t>
            </a:r>
            <a:r>
              <a:rPr lang="fr-CH" sz="1100" dirty="0"/>
              <a:t>," in </a:t>
            </a:r>
            <a:r>
              <a:rPr lang="fr-CH" sz="1100" i="1" dirty="0"/>
              <a:t>Proc. 10th Int. </a:t>
            </a:r>
            <a:r>
              <a:rPr lang="fr-CH" sz="1100" i="1" dirty="0" err="1"/>
              <a:t>Symp</a:t>
            </a:r>
            <a:r>
              <a:rPr lang="fr-CH" sz="1100" i="1" dirty="0"/>
              <a:t>. Adv. Topics in </a:t>
            </a:r>
            <a:r>
              <a:rPr lang="fr-CH" sz="1100" i="1" dirty="0" err="1"/>
              <a:t>Electr</a:t>
            </a:r>
            <a:r>
              <a:rPr lang="fr-CH" sz="1100" i="1" dirty="0"/>
              <a:t>. Eng. (ATEE)</a:t>
            </a:r>
            <a:r>
              <a:rPr lang="fr-CH" sz="1100" dirty="0"/>
              <a:t>, </a:t>
            </a:r>
            <a:r>
              <a:rPr lang="fr-CH" sz="1100" dirty="0" err="1"/>
              <a:t>Bucharest</a:t>
            </a:r>
            <a:r>
              <a:rPr lang="fr-CH" sz="1100" dirty="0"/>
              <a:t>, Romania, Mar. 2017, pp. 107–110, </a:t>
            </a:r>
            <a:r>
              <a:rPr lang="fr-CH" sz="1100" dirty="0" err="1"/>
              <a:t>doi</a:t>
            </a:r>
            <a:r>
              <a:rPr lang="fr-CH" sz="1100" dirty="0"/>
              <a:t>: 10.1109/ATEE.2017.7905129 </a:t>
            </a:r>
            <a:endParaRPr lang="fr-CH" sz="1100" dirty="0">
              <a:sym typeface="Wingdings" panose="05000000000000000000" pitchFamily="2" charset="2"/>
            </a:endParaRPr>
          </a:p>
          <a:p>
            <a:r>
              <a:rPr lang="fr-CH" sz="1100" dirty="0"/>
              <a:t>[2]: </a:t>
            </a:r>
            <a:r>
              <a:rPr lang="fr-CH" sz="1100" dirty="0">
                <a:hlinkClick r:id="rId2"/>
              </a:rPr>
              <a:t>https://mediamsuisse.ch/horlogerie-suisse/</a:t>
            </a:r>
            <a:endParaRPr lang="fr-CH" sz="1100" dirty="0"/>
          </a:p>
          <a:p>
            <a:r>
              <a:rPr lang="fr-CH" sz="1100" dirty="0"/>
              <a:t>[3]:La science quantique: Une vision singulière, cours 3 p.3.7 2024, par Pierre-André Besse</a:t>
            </a:r>
          </a:p>
          <a:p>
            <a:r>
              <a:rPr lang="fr-CH" sz="1100" dirty="0"/>
              <a:t>[4]: </a:t>
            </a:r>
            <a:r>
              <a:rPr lang="en-US" sz="1100" dirty="0"/>
              <a:t>F. Caspers, </a:t>
            </a:r>
            <a:r>
              <a:rPr lang="en-US" sz="1100" i="1" dirty="0"/>
              <a:t>RF engineering basic concepts: S-parameters</a:t>
            </a:r>
            <a:r>
              <a:rPr lang="en-US" sz="1100" dirty="0"/>
              <a:t>, CERN, Geneva, Switzerland, [Online]. Available: https://cds.cern.ch/record/1621520</a:t>
            </a:r>
            <a:endParaRPr lang="fr-CH" sz="1100" dirty="0"/>
          </a:p>
          <a:p>
            <a:endParaRPr lang="fr-CH" sz="800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75160-AE73-7941-9656-FBCBB10FDB9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38DE50-07B6-33E7-298A-79B0596E78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  <a:p>
            <a:r>
              <a:rPr lang="fr-FR" dirty="0"/>
              <a:t>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D2E0F9-52D9-3861-AB1F-4C1651F483B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D580F4A-4020-F845-DAA0-66F50646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6202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941BCC1A-3427-E6B4-F834-6D7EF2D3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71" y="466725"/>
            <a:ext cx="7752058" cy="4379913"/>
          </a:xfrm>
          <a:prstGeom prst="rect">
            <a:avLst/>
          </a:prstGeom>
          <a:noFill/>
        </p:spPr>
      </p:pic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445719D3-DDAF-D540-B7CA-401FA595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C37647-1EE4-834A-89ED-09051ECF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  <p:sp>
        <p:nvSpPr>
          <p:cNvPr id="4" name="Espace réservé du numéro de diapositive 3" hidden="1">
            <a:extLst>
              <a:ext uri="{FF2B5EF4-FFF2-40B4-BE49-F238E27FC236}">
                <a16:creationId xmlns:a16="http://schemas.microsoft.com/office/drawing/2014/main" id="{2C7E0B6A-DC11-3E4F-87D7-E96DD3A4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16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A38-FA09-C775-D7E0-56B07919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870B1F82-4A44-BCB6-9853-844410A68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864712"/>
            <a:ext cx="7191991" cy="3341052"/>
          </a:xfrm>
        </p:spPr>
        <p:txBody>
          <a:bodyPr>
            <a:normAutofit/>
          </a:bodyPr>
          <a:lstStyle/>
          <a:p>
            <a:endParaRPr lang="fr-CH" dirty="0"/>
          </a:p>
          <a:p>
            <a:pPr marL="342900" lvl="1" indent="0">
              <a:buNone/>
            </a:pPr>
            <a:r>
              <a:rPr lang="fr-CH" dirty="0"/>
              <a:t>		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CBA3D3-522C-A223-916A-4BDFE1A4A1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D7DD01-8DB7-8A9C-5508-0A81C1C90C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218CC-4DC9-DB68-EBBC-1E6921C93A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D9EBD8C7-9683-DDC5-EECC-52C9F699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4581524" cy="1072753"/>
          </a:xfrm>
        </p:spPr>
        <p:txBody>
          <a:bodyPr>
            <a:normAutofit fontScale="90000"/>
          </a:bodyPr>
          <a:lstStyle/>
          <a:p>
            <a:r>
              <a:rPr lang="fr-CH" dirty="0"/>
              <a:t>Key Challenges &amp; </a:t>
            </a:r>
            <a:r>
              <a:rPr lang="fr-CH" dirty="0" err="1"/>
              <a:t>Constraints</a:t>
            </a:r>
            <a:r>
              <a:rPr lang="fr-CH" dirty="0"/>
              <a:t>: </a:t>
            </a:r>
            <a:r>
              <a:rPr lang="fr-CH" sz="2200" dirty="0" err="1"/>
              <a:t>Choice</a:t>
            </a:r>
            <a:r>
              <a:rPr lang="fr-CH" sz="2200" dirty="0"/>
              <a:t> of the </a:t>
            </a:r>
            <a:r>
              <a:rPr lang="fr-CH" sz="2200" dirty="0" err="1"/>
              <a:t>frequency</a:t>
            </a:r>
            <a:br>
              <a:rPr lang="fr-CH" dirty="0"/>
            </a:br>
            <a:endParaRPr lang="fr-FR" dirty="0"/>
          </a:p>
        </p:txBody>
      </p:sp>
      <p:pic>
        <p:nvPicPr>
          <p:cNvPr id="8" name="Picture 7" descr="A chart of different radio signals&#10;&#10;AI-generated content may be incorrect.">
            <a:extLst>
              <a:ext uri="{FF2B5EF4-FFF2-40B4-BE49-F238E27FC236}">
                <a16:creationId xmlns:a16="http://schemas.microsoft.com/office/drawing/2014/main" id="{1761B139-5B08-DB8A-1838-AC6B3F71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2" y="1604145"/>
            <a:ext cx="4285120" cy="1862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ce réservé pour une image  1">
                <a:extLst>
                  <a:ext uri="{FF2B5EF4-FFF2-40B4-BE49-F238E27FC236}">
                    <a16:creationId xmlns:a16="http://schemas.microsoft.com/office/drawing/2014/main" id="{0B20DE7F-7188-455E-B286-246168C3F8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2713" y="632350"/>
                <a:ext cx="3812175" cy="4315887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 fontScale="850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 dirty="0"/>
                  <a:t>Skin </a:t>
                </a:r>
                <a:r>
                  <a:rPr lang="fr-CH" dirty="0" err="1"/>
                  <a:t>depth</a:t>
                </a:r>
                <a:r>
                  <a:rPr lang="fr-CH" dirty="0"/>
                  <a:t> </a:t>
                </a:r>
              </a:p>
              <a:p>
                <a:pPr marL="0" indent="0" algn="ctr">
                  <a:buNone/>
                </a:pPr>
                <a:r>
                  <a:rPr lang="el-GR" dirty="0"/>
                  <a:t>δ</a:t>
                </a:r>
                <a14:m>
                  <m:oMath xmlns:m="http://schemas.openxmlformats.org/officeDocument/2006/math">
                    <m:r>
                      <a:rPr lang="fr-CH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rad>
                      </m:den>
                    </m:f>
                  </m:oMath>
                </a14:m>
                <a:r>
                  <a:rPr lang="fr-CH" dirty="0"/>
                  <a:t> </a:t>
                </a:r>
              </a:p>
              <a:p>
                <a:pPr marL="0" indent="0" algn="ctr">
                  <a:buNone/>
                </a:pPr>
                <a:endParaRPr lang="fr-CH" dirty="0"/>
              </a:p>
              <a:p>
                <a:pPr marL="342900" lvl="1" indent="0" algn="ctr">
                  <a:buNone/>
                </a:pPr>
                <a14:m>
                  <m:oMath xmlns:m="http://schemas.openxmlformats.org/officeDocument/2006/math">
                    <m:r>
                      <a:rPr lang="fr-CH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CH" dirty="0"/>
                  <a:t>[10 kHz -15 MHz]</a:t>
                </a:r>
              </a:p>
              <a:p>
                <a:pPr marL="342900" lvl="1" indent="0" algn="ctr">
                  <a:buNone/>
                </a:pPr>
                <a:endParaRPr lang="fr-CH" dirty="0"/>
              </a:p>
              <a:p>
                <a:r>
                  <a:rPr lang="fr-CH" dirty="0"/>
                  <a:t>Most </a:t>
                </a:r>
                <a:r>
                  <a:rPr lang="fr-CH" dirty="0" err="1"/>
                  <a:t>used</a:t>
                </a:r>
                <a:r>
                  <a:rPr lang="fr-CH" dirty="0"/>
                  <a:t> </a:t>
                </a:r>
                <a:r>
                  <a:rPr lang="fr-CH" dirty="0" err="1"/>
                  <a:t>frequency</a:t>
                </a:r>
                <a:r>
                  <a:rPr lang="fr-CH" dirty="0"/>
                  <a:t> in </a:t>
                </a:r>
                <a:r>
                  <a:rPr lang="fr-CH" dirty="0" err="1"/>
                  <a:t>medical</a:t>
                </a:r>
                <a:r>
                  <a:rPr lang="fr-CH" dirty="0"/>
                  <a:t> </a:t>
                </a:r>
                <a:r>
                  <a:rPr lang="fr-CH" dirty="0" err="1"/>
                  <a:t>device</a:t>
                </a:r>
                <a:r>
                  <a:rPr lang="fr-CH" dirty="0"/>
                  <a:t>: </a:t>
                </a:r>
                <a14:m>
                  <m:oMath xmlns:m="http://schemas.openxmlformats.org/officeDocument/2006/math">
                    <m:r>
                      <a:rPr lang="fr-CH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H" dirty="0"/>
                  <a:t> = 13,56 MHz</a:t>
                </a:r>
              </a:p>
              <a:p>
                <a:endParaRPr lang="fr-CH" dirty="0"/>
              </a:p>
              <a:p>
                <a:r>
                  <a:rPr lang="fr-CH" dirty="0" err="1"/>
                  <a:t>Quality</a:t>
                </a:r>
                <a:r>
                  <a:rPr lang="fr-CH" dirty="0"/>
                  <a:t> Factor: </a:t>
                </a:r>
                <a:r>
                  <a:rPr lang="fr-CH" dirty="0" err="1"/>
                  <a:t>Measure</a:t>
                </a:r>
                <a:r>
                  <a:rPr lang="fr-CH" dirty="0"/>
                  <a:t> of the </a:t>
                </a:r>
                <a:r>
                  <a:rPr lang="fr-CH" dirty="0" err="1"/>
                  <a:t>goodness</a:t>
                </a:r>
                <a:r>
                  <a:rPr lang="fr-CH" dirty="0"/>
                  <a:t> of a </a:t>
                </a:r>
                <a:r>
                  <a:rPr lang="fr-CH" dirty="0" err="1"/>
                  <a:t>resonant</a:t>
                </a:r>
                <a:r>
                  <a:rPr lang="fr-CH" dirty="0"/>
                  <a:t> system in </a:t>
                </a:r>
                <a:r>
                  <a:rPr lang="fr-CH" dirty="0" err="1"/>
                  <a:t>term</a:t>
                </a:r>
                <a:r>
                  <a:rPr lang="fr-CH" dirty="0"/>
                  <a:t> of </a:t>
                </a:r>
                <a:r>
                  <a:rPr lang="fr-CH" dirty="0" err="1"/>
                  <a:t>energy</a:t>
                </a:r>
                <a:r>
                  <a:rPr lang="fr-CH" dirty="0"/>
                  <a:t> </a:t>
                </a:r>
                <a:r>
                  <a:rPr lang="fr-CH" dirty="0" err="1"/>
                  <a:t>stored</a:t>
                </a:r>
                <a:r>
                  <a:rPr lang="fr-CH" dirty="0"/>
                  <a:t> versus </a:t>
                </a:r>
                <a:r>
                  <a:rPr lang="fr-CH" dirty="0" err="1"/>
                  <a:t>energy</a:t>
                </a:r>
                <a:r>
                  <a:rPr lang="fr-CH" dirty="0"/>
                  <a:t> </a:t>
                </a:r>
                <a:r>
                  <a:rPr lang="fr-CH" dirty="0" err="1"/>
                  <a:t>lost</a:t>
                </a:r>
                <a:endParaRPr lang="fr-CH" dirty="0"/>
              </a:p>
              <a:p>
                <a:endParaRPr lang="fr-CH" dirty="0"/>
              </a:p>
              <a:p>
                <a:pPr marL="0" indent="0" algn="ctr">
                  <a:buNone/>
                </a:pPr>
                <a:r>
                  <a:rPr lang="en-US" dirty="0"/>
                  <a:t>Q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𝑓𝐿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pPr marL="342900" lvl="1" indent="0">
                  <a:buNone/>
                </a:pPr>
                <a:endParaRPr lang="fr-CH" dirty="0"/>
              </a:p>
              <a:p>
                <a:pPr lvl="1"/>
                <a:endParaRPr lang="fr-CH" dirty="0"/>
              </a:p>
              <a:p>
                <a:pPr marL="342900" lvl="1" indent="0">
                  <a:buFont typeface="Arial" panose="020B0604020202020204" pitchFamily="34" charset="0"/>
                  <a:buNone/>
                </a:pPr>
                <a:r>
                  <a:rPr lang="fr-CH" dirty="0"/>
                  <a:t>		</a:t>
                </a:r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</p:txBody>
          </p:sp>
        </mc:Choice>
        <mc:Fallback xmlns="">
          <p:sp>
            <p:nvSpPr>
              <p:cNvPr id="9" name="Espace réservé pour une image  1">
                <a:extLst>
                  <a:ext uri="{FF2B5EF4-FFF2-40B4-BE49-F238E27FC236}">
                    <a16:creationId xmlns:a16="http://schemas.microsoft.com/office/drawing/2014/main" id="{0B20DE7F-7188-455E-B286-246168C3F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713" y="632350"/>
                <a:ext cx="3812175" cy="4315887"/>
              </a:xfrm>
              <a:prstGeom prst="rect">
                <a:avLst/>
              </a:prstGeom>
              <a:blipFill>
                <a:blip r:embed="rId4"/>
                <a:stretch>
                  <a:fillRect t="-1836" r="-128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5B47FAA-4BA6-532B-EB69-6F822B2F1E00}"/>
              </a:ext>
            </a:extLst>
          </p:cNvPr>
          <p:cNvSpPr txBox="1"/>
          <p:nvPr/>
        </p:nvSpPr>
        <p:spPr>
          <a:xfrm>
            <a:off x="806905" y="4857889"/>
            <a:ext cx="6247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00" dirty="0"/>
              <a:t>https://soundgirls.org/a-beginners-guide-to-wireless-frequencies/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1281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0" name="Picture 9" descr="A diagram of a human body&#10;&#10;AI-generated content may be incorrect.">
            <a:extLst>
              <a:ext uri="{FF2B5EF4-FFF2-40B4-BE49-F238E27FC236}">
                <a16:creationId xmlns:a16="http://schemas.microsoft.com/office/drawing/2014/main" id="{AE27154F-0900-58DA-B9E9-9D76DBDE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50" r="6980"/>
          <a:stretch/>
        </p:blipFill>
        <p:spPr>
          <a:xfrm>
            <a:off x="983564" y="1297009"/>
            <a:ext cx="7795157" cy="25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6A7BAC-1FF0-0541-9F85-EBD9723850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2C8F6A-7134-484C-9DD6-B785DE5F55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  <a:p>
            <a:r>
              <a:rPr lang="fr-FR" dirty="0"/>
              <a:t>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ECE36-6FA9-F448-B7FB-41F2F6A524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7" name="Titre 6">
            <a:extLst>
              <a:ext uri="{FF2B5EF4-FFF2-40B4-BE49-F238E27FC236}">
                <a16:creationId xmlns:a16="http://schemas.microsoft.com/office/drawing/2014/main" id="{EE9182DF-5293-0CE7-BC77-06085065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63937" cy="1072753"/>
          </a:xfrm>
        </p:spPr>
        <p:txBody>
          <a:bodyPr>
            <a:normAutofit/>
          </a:bodyPr>
          <a:lstStyle/>
          <a:p>
            <a:r>
              <a:rPr lang="fr-CH" dirty="0"/>
              <a:t>First </a:t>
            </a:r>
            <a:r>
              <a:rPr lang="fr-CH" dirty="0" err="1"/>
              <a:t>Results</a:t>
            </a:r>
            <a:r>
              <a:rPr lang="fr-CH" dirty="0"/>
              <a:t>:</a:t>
            </a:r>
            <a:br>
              <a:rPr lang="fr-CH" dirty="0"/>
            </a:b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space réservé pour une image  1">
                <a:extLst>
                  <a:ext uri="{FF2B5EF4-FFF2-40B4-BE49-F238E27FC236}">
                    <a16:creationId xmlns:a16="http://schemas.microsoft.com/office/drawing/2014/main" id="{B869D5A0-475E-3A99-12BE-5E5027AA2A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1259" y="1441450"/>
                <a:ext cx="7191991" cy="2810510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 dirty="0"/>
                  <a:t>Coupling factor (K) </a:t>
                </a:r>
                <a:r>
                  <a:rPr lang="fr-CH" dirty="0" err="1"/>
                  <a:t>measures</a:t>
                </a:r>
                <a:r>
                  <a:rPr lang="fr-CH" dirty="0"/>
                  <a:t> how </a:t>
                </a:r>
                <a:r>
                  <a:rPr lang="fr-CH" dirty="0" err="1"/>
                  <a:t>efficiently</a:t>
                </a:r>
                <a:r>
                  <a:rPr lang="fr-CH" dirty="0"/>
                  <a:t> </a:t>
                </a:r>
                <a:r>
                  <a:rPr lang="fr-CH" dirty="0" err="1"/>
                  <a:t>magnetic</a:t>
                </a:r>
                <a:r>
                  <a:rPr lang="fr-CH" dirty="0"/>
                  <a:t> </a:t>
                </a:r>
                <a:r>
                  <a:rPr lang="fr-CH" dirty="0" err="1"/>
                  <a:t>energy</a:t>
                </a:r>
                <a:r>
                  <a:rPr lang="fr-CH" dirty="0"/>
                  <a:t> </a:t>
                </a:r>
                <a:r>
                  <a:rPr lang="fr-CH" dirty="0" err="1"/>
                  <a:t>is</a:t>
                </a:r>
                <a:r>
                  <a:rPr lang="fr-CH" dirty="0"/>
                  <a:t> </a:t>
                </a:r>
                <a:r>
                  <a:rPr lang="fr-CH" dirty="0" err="1"/>
                  <a:t>transferred</a:t>
                </a:r>
                <a:r>
                  <a:rPr lang="fr-CH" dirty="0"/>
                  <a:t> </a:t>
                </a:r>
                <a:r>
                  <a:rPr lang="fr-CH" dirty="0" err="1"/>
                  <a:t>from</a:t>
                </a:r>
                <a:r>
                  <a:rPr lang="fr-CH" dirty="0"/>
                  <a:t> one </a:t>
                </a:r>
                <a:r>
                  <a:rPr lang="fr-CH" dirty="0" err="1"/>
                  <a:t>coil</a:t>
                </a:r>
                <a:r>
                  <a:rPr lang="fr-CH" dirty="0"/>
                  <a:t> to </a:t>
                </a:r>
                <a:r>
                  <a:rPr lang="fr-CH" dirty="0" err="1"/>
                  <a:t>another</a:t>
                </a:r>
                <a:r>
                  <a:rPr lang="fr-CH" dirty="0"/>
                  <a:t>. </a:t>
                </a:r>
              </a:p>
              <a:p>
                <a:r>
                  <a:rPr lang="fr-CH" dirty="0"/>
                  <a:t>K </a:t>
                </a:r>
                <a:r>
                  <a:rPr lang="fr-CH" dirty="0" err="1"/>
                  <a:t>is</a:t>
                </a:r>
                <a:r>
                  <a:rPr lang="fr-CH" dirty="0"/>
                  <a:t> </a:t>
                </a:r>
                <a:r>
                  <a:rPr lang="fr-CH" dirty="0" err="1"/>
                  <a:t>limited</a:t>
                </a:r>
                <a:r>
                  <a:rPr lang="fr-CH" dirty="0"/>
                  <a:t> by </a:t>
                </a:r>
                <a:r>
                  <a:rPr lang="fr-CH" dirty="0" err="1"/>
                  <a:t>coil</a:t>
                </a:r>
                <a:r>
                  <a:rPr lang="fr-CH" dirty="0"/>
                  <a:t> distance, </a:t>
                </a:r>
                <a:r>
                  <a:rPr lang="fr-CH" dirty="0" err="1"/>
                  <a:t>misalignments</a:t>
                </a:r>
                <a:r>
                  <a:rPr lang="fr-CH" dirty="0"/>
                  <a:t> and </a:t>
                </a:r>
                <a:r>
                  <a:rPr lang="fr-CH" dirty="0" err="1"/>
                  <a:t>geometry</a:t>
                </a:r>
                <a:r>
                  <a:rPr lang="fr-CH" dirty="0"/>
                  <a:t> of the </a:t>
                </a:r>
                <a:r>
                  <a:rPr lang="fr-CH" dirty="0" err="1"/>
                  <a:t>coils</a:t>
                </a:r>
                <a:r>
                  <a:rPr lang="fr-CH" dirty="0"/>
                  <a:t>.</a:t>
                </a:r>
              </a:p>
              <a:p>
                <a:endParaRPr lang="fr-CH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fr-CH" dirty="0"/>
                  <a:t> </a:t>
                </a:r>
              </a:p>
              <a:p>
                <a:pPr marL="0" indent="0" algn="ctr">
                  <a:buNone/>
                </a:pPr>
                <a:endParaRPr lang="fr-CH" dirty="0"/>
              </a:p>
              <a:p>
                <a:pPr marL="0" indent="0">
                  <a:buNone/>
                </a:pPr>
                <a:r>
                  <a:rPr lang="fr-CH" dirty="0" err="1"/>
                  <a:t>where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fr-CH" dirty="0"/>
                  <a:t>= inductive </a:t>
                </a:r>
                <a:r>
                  <a:rPr lang="fr-CH" dirty="0" err="1"/>
                  <a:t>coupling</a:t>
                </a:r>
                <a:r>
                  <a:rPr lang="fr-CH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H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H" dirty="0"/>
                  <a:t> inductance</a:t>
                </a:r>
              </a:p>
              <a:p>
                <a:pPr marL="0" indent="0">
                  <a:buNone/>
                </a:pPr>
                <a:endParaRPr lang="fr-CH" dirty="0"/>
              </a:p>
              <a:p>
                <a:endParaRPr lang="fr-CH" dirty="0"/>
              </a:p>
              <a:p>
                <a:pPr marL="342900" lvl="1" indent="0">
                  <a:buFont typeface="Arial" panose="020B0604020202020204" pitchFamily="34" charset="0"/>
                  <a:buNone/>
                </a:pPr>
                <a:r>
                  <a:rPr lang="fr-CH" dirty="0"/>
                  <a:t>		</a:t>
                </a:r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</p:txBody>
          </p:sp>
        </mc:Choice>
        <mc:Fallback xmlns="">
          <p:sp>
            <p:nvSpPr>
              <p:cNvPr id="31" name="Espace réservé pour une image  1">
                <a:extLst>
                  <a:ext uri="{FF2B5EF4-FFF2-40B4-BE49-F238E27FC236}">
                    <a16:creationId xmlns:a16="http://schemas.microsoft.com/office/drawing/2014/main" id="{B869D5A0-475E-3A99-12BE-5E5027AA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59" y="1441450"/>
                <a:ext cx="7191991" cy="2810510"/>
              </a:xfrm>
              <a:prstGeom prst="rect">
                <a:avLst/>
              </a:prstGeom>
              <a:blipFill>
                <a:blip r:embed="rId3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66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8F7D4-36A8-704E-AF37-08718846C3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20A50B-1D21-8C40-91A9-B311F6AF0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  <a:p>
            <a:r>
              <a:rPr lang="fr-FR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2BFF2-E242-3048-A665-79FC4A427F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10" name="Picture 9" descr="A graph of a graph of a frequency&#10;&#10;AI-generated content may be incorrect.">
            <a:extLst>
              <a:ext uri="{FF2B5EF4-FFF2-40B4-BE49-F238E27FC236}">
                <a16:creationId xmlns:a16="http://schemas.microsoft.com/office/drawing/2014/main" id="{E3468698-E696-BAE5-A630-A8584DF9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12" y="1304740"/>
            <a:ext cx="48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pour une image  1">
                <a:extLst>
                  <a:ext uri="{FF2B5EF4-FFF2-40B4-BE49-F238E27FC236}">
                    <a16:creationId xmlns:a16="http://schemas.microsoft.com/office/drawing/2014/main" id="{9CB1DB28-6906-0F28-6093-534266600F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9461" y="2588698"/>
                <a:ext cx="2899390" cy="1414332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 fontScale="700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CH" dirty="0"/>
              </a:p>
              <a:p>
                <a:r>
                  <a:rPr lang="fr-CH" dirty="0" err="1"/>
                  <a:t>Bandwidth</a:t>
                </a:r>
                <a:r>
                  <a:rPr lang="fr-CH" dirty="0"/>
                  <a:t>: [13.15, 13.80] MHz</a:t>
                </a:r>
              </a:p>
              <a:p>
                <a:r>
                  <a:rPr lang="fr-CH" dirty="0"/>
                  <a:t>Magnitude max: 19.53 dB</a:t>
                </a:r>
              </a:p>
              <a:p>
                <a:r>
                  <a:rPr lang="fr-CH" dirty="0"/>
                  <a:t>Magnitude at </a:t>
                </a:r>
                <a14:m>
                  <m:oMath xmlns:m="http://schemas.openxmlformats.org/officeDocument/2006/math">
                    <m:r>
                      <a:rPr lang="fr-CH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H" sz="1800" baseline="-25000" dirty="0" err="1"/>
                  <a:t>resonance</a:t>
                </a:r>
                <a:r>
                  <a:rPr lang="fr-CH" sz="1800" baseline="-25000" dirty="0"/>
                  <a:t> </a:t>
                </a:r>
                <a:r>
                  <a:rPr lang="fr-CH" dirty="0"/>
                  <a:t>:</a:t>
                </a:r>
                <a:r>
                  <a:rPr lang="fr-CH" sz="1800" dirty="0"/>
                  <a:t> 19.20 dB</a:t>
                </a:r>
                <a:endParaRPr lang="fr-CH" dirty="0"/>
              </a:p>
              <a:p>
                <a:endParaRPr lang="fr-CH" dirty="0"/>
              </a:p>
              <a:p>
                <a:pPr marL="342900" lvl="1" indent="0">
                  <a:buFont typeface="Arial" panose="020B0604020202020204" pitchFamily="34" charset="0"/>
                  <a:buNone/>
                </a:pPr>
                <a:r>
                  <a:rPr lang="fr-CH" dirty="0"/>
                  <a:t>		</a:t>
                </a:r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</p:txBody>
          </p:sp>
        </mc:Choice>
        <mc:Fallback xmlns="">
          <p:sp>
            <p:nvSpPr>
              <p:cNvPr id="13" name="Espace réservé pour une image  1">
                <a:extLst>
                  <a:ext uri="{FF2B5EF4-FFF2-40B4-BE49-F238E27FC236}">
                    <a16:creationId xmlns:a16="http://schemas.microsoft.com/office/drawing/2014/main" id="{9CB1DB28-6906-0F28-6093-5342666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61" y="2588698"/>
                <a:ext cx="2899390" cy="1414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6">
            <a:extLst>
              <a:ext uri="{FF2B5EF4-FFF2-40B4-BE49-F238E27FC236}">
                <a16:creationId xmlns:a16="http://schemas.microsoft.com/office/drawing/2014/main" id="{F2664174-74B1-E4B0-03E4-B1724A2F1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63937" cy="1072753"/>
          </a:xfrm>
        </p:spPr>
        <p:txBody>
          <a:bodyPr>
            <a:normAutofit fontScale="90000"/>
          </a:bodyPr>
          <a:lstStyle/>
          <a:p>
            <a:r>
              <a:rPr lang="fr-CH" dirty="0"/>
              <a:t>First </a:t>
            </a:r>
            <a:r>
              <a:rPr lang="fr-CH" dirty="0" err="1"/>
              <a:t>Results</a:t>
            </a:r>
            <a:r>
              <a:rPr lang="fr-CH" dirty="0"/>
              <a:t>: </a:t>
            </a:r>
            <a:br>
              <a:rPr lang="fr-CH" dirty="0"/>
            </a:br>
            <a:r>
              <a:rPr lang="fr-CH" sz="2400" dirty="0"/>
              <a:t>Simulation of the circuit </a:t>
            </a:r>
            <a:r>
              <a:rPr lang="fr-CH" sz="2400" dirty="0" err="1"/>
              <a:t>with</a:t>
            </a:r>
            <a:r>
              <a:rPr lang="fr-CH" sz="2400" dirty="0"/>
              <a:t> </a:t>
            </a:r>
            <a:r>
              <a:rPr lang="fr-CH" sz="2400" dirty="0" err="1"/>
              <a:t>different</a:t>
            </a:r>
            <a:r>
              <a:rPr lang="fr-CH" sz="2400" dirty="0"/>
              <a:t> values of K</a:t>
            </a:r>
            <a:br>
              <a:rPr lang="fr-CH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4974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328C0A-2B46-D74A-A592-90FFD545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F33233-F767-C245-B534-36F99FB1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  <a:p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E63D2A-0785-6841-AFED-A5664CA0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3400A3AE-A79A-2126-09B8-3D23A9063A72}"/>
              </a:ext>
            </a:extLst>
          </p:cNvPr>
          <p:cNvSpPr txBox="1">
            <a:spLocks/>
          </p:cNvSpPr>
          <p:nvPr/>
        </p:nvSpPr>
        <p:spPr>
          <a:xfrm>
            <a:off x="5368749" y="1367337"/>
            <a:ext cx="3665012" cy="265665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Trade-off: </a:t>
            </a:r>
            <a:r>
              <a:rPr lang="fr-CH" dirty="0" err="1"/>
              <a:t>Bandwidth</a:t>
            </a:r>
            <a:r>
              <a:rPr lang="fr-CH" dirty="0"/>
              <a:t> versus </a:t>
            </a:r>
            <a:r>
              <a:rPr lang="fr-CH" dirty="0" err="1"/>
              <a:t>coupling</a:t>
            </a:r>
            <a:r>
              <a:rPr lang="fr-CH" dirty="0"/>
              <a:t> factor (K)</a:t>
            </a:r>
          </a:p>
          <a:p>
            <a:endParaRPr lang="fr-CH" dirty="0"/>
          </a:p>
          <a:p>
            <a:pPr lvl="1"/>
            <a:r>
              <a:rPr lang="fr-CH" dirty="0"/>
              <a:t>High K </a:t>
            </a:r>
            <a:r>
              <a:rPr lang="fr-CH" dirty="0">
                <a:sym typeface="Wingdings" panose="05000000000000000000" pitchFamily="2" charset="2"/>
              </a:rPr>
              <a:t> large </a:t>
            </a:r>
            <a:r>
              <a:rPr lang="fr-CH" dirty="0" err="1">
                <a:sym typeface="Wingdings" panose="05000000000000000000" pitchFamily="2" charset="2"/>
              </a:rPr>
              <a:t>bandwidth</a:t>
            </a:r>
            <a:r>
              <a:rPr lang="fr-CH" dirty="0">
                <a:sym typeface="Wingdings" panose="05000000000000000000" pitchFamily="2" charset="2"/>
              </a:rPr>
              <a:t> + </a:t>
            </a:r>
            <a:r>
              <a:rPr lang="fr-CH" dirty="0" err="1">
                <a:sym typeface="Wingdings" panose="05000000000000000000" pitchFamily="2" charset="2"/>
              </a:rPr>
              <a:t>small</a:t>
            </a:r>
            <a:r>
              <a:rPr lang="fr-CH" dirty="0">
                <a:sym typeface="Wingdings" panose="05000000000000000000" pitchFamily="2" charset="2"/>
              </a:rPr>
              <a:t> maximal amplitude of the </a:t>
            </a:r>
            <a:r>
              <a:rPr lang="fr-CH" dirty="0" err="1">
                <a:sym typeface="Wingdings" panose="05000000000000000000" pitchFamily="2" charset="2"/>
              </a:rPr>
              <a:t>transmitted</a:t>
            </a:r>
            <a:r>
              <a:rPr lang="fr-CH" dirty="0">
                <a:sym typeface="Wingdings" panose="05000000000000000000" pitchFamily="2" charset="2"/>
              </a:rPr>
              <a:t> signal</a:t>
            </a:r>
          </a:p>
          <a:p>
            <a:pPr marL="342900" lvl="1" indent="0">
              <a:buNone/>
            </a:pPr>
            <a:endParaRPr lang="fr-CH" dirty="0">
              <a:sym typeface="Wingdings" panose="05000000000000000000" pitchFamily="2" charset="2"/>
            </a:endParaRPr>
          </a:p>
          <a:p>
            <a:pPr lvl="1"/>
            <a:r>
              <a:rPr lang="fr-CH" dirty="0">
                <a:sym typeface="Wingdings" panose="05000000000000000000" pitchFamily="2" charset="2"/>
              </a:rPr>
              <a:t>Small K </a:t>
            </a:r>
            <a:r>
              <a:rPr lang="fr-CH" dirty="0" err="1">
                <a:sym typeface="Wingdings" panose="05000000000000000000" pitchFamily="2" charset="2"/>
              </a:rPr>
              <a:t>small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bandwidth</a:t>
            </a:r>
            <a:r>
              <a:rPr lang="fr-CH" dirty="0">
                <a:sym typeface="Wingdings" panose="05000000000000000000" pitchFamily="2" charset="2"/>
              </a:rPr>
              <a:t> + </a:t>
            </a:r>
            <a:r>
              <a:rPr lang="fr-CH" dirty="0" err="1">
                <a:sym typeface="Wingdings" panose="05000000000000000000" pitchFamily="2" charset="2"/>
              </a:rPr>
              <a:t>bigger</a:t>
            </a:r>
            <a:r>
              <a:rPr lang="fr-CH" dirty="0">
                <a:sym typeface="Wingdings" panose="05000000000000000000" pitchFamily="2" charset="2"/>
              </a:rPr>
              <a:t> maximal amplitude of the </a:t>
            </a:r>
            <a:r>
              <a:rPr lang="fr-CH" dirty="0" err="1">
                <a:sym typeface="Wingdings" panose="05000000000000000000" pitchFamily="2" charset="2"/>
              </a:rPr>
              <a:t>transmitted</a:t>
            </a:r>
            <a:r>
              <a:rPr lang="fr-CH" dirty="0">
                <a:sym typeface="Wingdings" panose="05000000000000000000" pitchFamily="2" charset="2"/>
              </a:rPr>
              <a:t> signal</a:t>
            </a: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pPr marL="0" indent="0">
              <a:buNone/>
            </a:pPr>
            <a:endParaRPr lang="fr-CH" dirty="0">
              <a:sym typeface="Wingdings" panose="05000000000000000000" pitchFamily="2" charset="2"/>
            </a:endParaRPr>
          </a:p>
        </p:txBody>
      </p:sp>
      <p:sp>
        <p:nvSpPr>
          <p:cNvPr id="36" name="Titre 6">
            <a:extLst>
              <a:ext uri="{FF2B5EF4-FFF2-40B4-BE49-F238E27FC236}">
                <a16:creationId xmlns:a16="http://schemas.microsoft.com/office/drawing/2014/main" id="{4CEAC942-E214-6D2A-BED6-8D5C0452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63937" cy="1072753"/>
          </a:xfrm>
        </p:spPr>
        <p:txBody>
          <a:bodyPr>
            <a:normAutofit fontScale="90000"/>
          </a:bodyPr>
          <a:lstStyle/>
          <a:p>
            <a:r>
              <a:rPr lang="fr-CH" dirty="0"/>
              <a:t>First </a:t>
            </a:r>
            <a:r>
              <a:rPr lang="fr-CH" dirty="0" err="1"/>
              <a:t>Results</a:t>
            </a:r>
            <a:r>
              <a:rPr lang="fr-CH" dirty="0"/>
              <a:t>: </a:t>
            </a:r>
            <a:br>
              <a:rPr lang="fr-CH" dirty="0"/>
            </a:br>
            <a:r>
              <a:rPr lang="fr-CH" sz="2400" dirty="0"/>
              <a:t>Simulation of the circuit </a:t>
            </a:r>
            <a:r>
              <a:rPr lang="fr-CH" sz="2400" dirty="0" err="1"/>
              <a:t>with</a:t>
            </a:r>
            <a:r>
              <a:rPr lang="fr-CH" sz="2400" dirty="0"/>
              <a:t> </a:t>
            </a:r>
            <a:r>
              <a:rPr lang="fr-CH" sz="2400" dirty="0" err="1"/>
              <a:t>different</a:t>
            </a:r>
            <a:r>
              <a:rPr lang="fr-CH" sz="2400" dirty="0"/>
              <a:t> values of K</a:t>
            </a:r>
            <a:br>
              <a:rPr lang="fr-CH" dirty="0"/>
            </a:br>
            <a:endParaRPr lang="fr-FR" dirty="0"/>
          </a:p>
        </p:txBody>
      </p:sp>
      <p:pic>
        <p:nvPicPr>
          <p:cNvPr id="9" name="Picture 8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80DE4D54-C2C4-08C8-D3CB-81F6D95E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8" y="1379403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8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7388C-CBDA-66F0-97FB-7FDCB4FC5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7D9DFD35-DE32-6D50-97F7-02852B98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" r="11385" b="-3"/>
          <a:stretch/>
        </p:blipFill>
        <p:spPr>
          <a:xfrm>
            <a:off x="904875" y="1563688"/>
            <a:ext cx="3671466" cy="3263504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pour une image  3">
                <a:extLst>
                  <a:ext uri="{FF2B5EF4-FFF2-40B4-BE49-F238E27FC236}">
                    <a16:creationId xmlns:a16="http://schemas.microsoft.com/office/drawing/2014/main" id="{1E55F906-83D5-236C-C2EC-C8D9E79198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772" y="1563688"/>
                <a:ext cx="3671466" cy="2820533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b="0" i="0" kern="120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Also </a:t>
                </a:r>
                <a:r>
                  <a:rPr lang="fr-FR" dirty="0" err="1"/>
                  <a:t>considering</a:t>
                </a:r>
                <a:r>
                  <a:rPr lang="fr-FR" dirty="0"/>
                  <a:t> the </a:t>
                </a:r>
                <a:r>
                  <a:rPr lang="fr-FR" dirty="0" err="1"/>
                  <a:t>efficiency</a:t>
                </a:r>
                <a:r>
                  <a:rPr lang="fr-FR" dirty="0"/>
                  <a:t> of the system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kern="1200" dirty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𝜂</m:t>
                    </m:r>
                    <m:r>
                      <a:rPr lang="fr-CH" b="0" i="1" kern="1200" dirty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fr-CH" b="0" i="1" kern="1200" dirty="0" smtClean="0"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b="0" i="1" kern="1200" dirty="0" smtClean="0"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CH" b="0" i="1" kern="1200" dirty="0" smtClean="0"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CH" b="0" i="1" kern="1200" dirty="0" smtClean="0"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H" b="0" i="1" kern="1200" dirty="0" smtClean="0"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CH" b="0" i="1" kern="1200" dirty="0" smtClean="0"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CH" b="0" i="1" kern="1200" dirty="0" smtClean="0"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fr-CH" b="0" i="1" kern="1200" dirty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fr-CH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fr-FR" b="0" i="0" kern="12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b="0" i="0" kern="1200" dirty="0" err="1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With</a:t>
                </a:r>
                <a:r>
                  <a:rPr lang="fr-FR" b="0" i="0" kern="120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0" kern="120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 the mA magnitude</a:t>
                </a:r>
              </a:p>
              <a:p>
                <a:endParaRPr lang="fr-FR" b="0" i="0" kern="12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endParaRPr lang="fr-FR" b="0" i="0" kern="12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endParaRPr lang="fr-FR" b="0" i="0" kern="12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endParaRPr lang="fr-FR" b="0" i="0" kern="12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Espace réservé pour une image  3">
                <a:extLst>
                  <a:ext uri="{FF2B5EF4-FFF2-40B4-BE49-F238E27FC236}">
                    <a16:creationId xmlns:a16="http://schemas.microsoft.com/office/drawing/2014/main" id="{1E55F906-83D5-236C-C2EC-C8D9E7919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772" y="1563688"/>
                <a:ext cx="3671466" cy="2820533"/>
              </a:xfrm>
              <a:prstGeom prst="rect">
                <a:avLst/>
              </a:prstGeom>
              <a:blipFill>
                <a:blip r:embed="rId3"/>
                <a:stretch>
                  <a:fillRect t="-216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re 6">
            <a:extLst>
              <a:ext uri="{FF2B5EF4-FFF2-40B4-BE49-F238E27FC236}">
                <a16:creationId xmlns:a16="http://schemas.microsoft.com/office/drawing/2014/main" id="{1EFFB605-E891-245F-4A52-366B9C5A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1355108"/>
          </a:xfr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First </a:t>
            </a:r>
            <a:r>
              <a:rPr lang="fr-FR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Results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Simulation of the circuit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with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different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values of K – </a:t>
            </a:r>
            <a:r>
              <a:rPr lang="fr-FR" sz="22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Efficiency</a:t>
            </a:r>
            <a:r>
              <a:rPr lang="fr-FR" sz="22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BCE34F-153F-91BE-9653-7C89589F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19F0817-0FDD-4FB5-92A6-606D7542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D1276A-FBDB-459D-FBA1-E9B0EC87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633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044AB-ED45-EB35-26C1-8DDB841B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urves&#10;&#10;AI-generated content may be incorrect.">
            <a:extLst>
              <a:ext uri="{FF2B5EF4-FFF2-40B4-BE49-F238E27FC236}">
                <a16:creationId xmlns:a16="http://schemas.microsoft.com/office/drawing/2014/main" id="{5B3DE3A3-1C8C-F988-39EB-2CD420F4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17" y="381793"/>
            <a:ext cx="5839884" cy="4379913"/>
          </a:xfrm>
          <a:prstGeom prst="rect">
            <a:avLst/>
          </a:prstGeom>
          <a:noFill/>
        </p:spPr>
      </p:pic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D928B8A9-0D5E-F65F-79E4-64C4DAC2B99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numéro de diapositive 3" hidden="1">
            <a:extLst>
              <a:ext uri="{FF2B5EF4-FFF2-40B4-BE49-F238E27FC236}">
                <a16:creationId xmlns:a16="http://schemas.microsoft.com/office/drawing/2014/main" id="{1173F3FC-2017-72BF-8B14-E34E4E414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34</a:t>
            </a:fld>
            <a:endParaRPr lang="fr-FR"/>
          </a:p>
        </p:txBody>
      </p:sp>
      <p:sp>
        <p:nvSpPr>
          <p:cNvPr id="12" name="Date Placeholder 2" hidden="1">
            <a:extLst>
              <a:ext uri="{FF2B5EF4-FFF2-40B4-BE49-F238E27FC236}">
                <a16:creationId xmlns:a16="http://schemas.microsoft.com/office/drawing/2014/main" id="{DB7C01CD-FBA3-60FD-CE6B-FC0BF0F8C8F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590106-50EC-0BE1-9692-7BCB78E42F2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  <p:sp>
        <p:nvSpPr>
          <p:cNvPr id="14" name="Slide Number Placeholder 4" hidden="1">
            <a:extLst>
              <a:ext uri="{FF2B5EF4-FFF2-40B4-BE49-F238E27FC236}">
                <a16:creationId xmlns:a16="http://schemas.microsoft.com/office/drawing/2014/main" id="{19D491F9-53D8-9AFE-BE51-81616A2CDC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512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F094C-7111-CEA6-F18B-577BFF1A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 hidden="1">
            <a:extLst>
              <a:ext uri="{FF2B5EF4-FFF2-40B4-BE49-F238E27FC236}">
                <a16:creationId xmlns:a16="http://schemas.microsoft.com/office/drawing/2014/main" id="{0EF625D8-FDE7-7B4C-E6D4-AD77A95C078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numéro de diapositive 3" hidden="1">
            <a:extLst>
              <a:ext uri="{FF2B5EF4-FFF2-40B4-BE49-F238E27FC236}">
                <a16:creationId xmlns:a16="http://schemas.microsoft.com/office/drawing/2014/main" id="{3D89A992-6690-FC44-F810-FED7F1D086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35</a:t>
            </a:fld>
            <a:endParaRPr lang="fr-FR"/>
          </a:p>
        </p:txBody>
      </p:sp>
      <p:sp>
        <p:nvSpPr>
          <p:cNvPr id="12" name="Date Placeholder 2" hidden="1">
            <a:extLst>
              <a:ext uri="{FF2B5EF4-FFF2-40B4-BE49-F238E27FC236}">
                <a16:creationId xmlns:a16="http://schemas.microsoft.com/office/drawing/2014/main" id="{190CC08D-C032-BFE3-3D3D-35326D0F760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/>
              <a:t>NAME EVENT / NAME PRESENTATION</a:t>
            </a: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EC85CC-4CF2-67D0-83D2-46FD0F73C91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  <p:sp>
        <p:nvSpPr>
          <p:cNvPr id="14" name="Slide Number Placeholder 4" hidden="1">
            <a:extLst>
              <a:ext uri="{FF2B5EF4-FFF2-40B4-BE49-F238E27FC236}">
                <a16:creationId xmlns:a16="http://schemas.microsoft.com/office/drawing/2014/main" id="{20B2266C-EC41-2C1D-54BD-42F408ECC6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35</a:t>
            </a:fld>
            <a:endParaRPr lang="fr-FR"/>
          </a:p>
        </p:txBody>
      </p:sp>
      <p:pic>
        <p:nvPicPr>
          <p:cNvPr id="6" name="Picture 5" descr="A graph of a graph of a number of different curves&#10;&#10;AI-generated content may be incorrect.">
            <a:extLst>
              <a:ext uri="{FF2B5EF4-FFF2-40B4-BE49-F238E27FC236}">
                <a16:creationId xmlns:a16="http://schemas.microsoft.com/office/drawing/2014/main" id="{D3B9407F-792F-043F-DAED-5F802C39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12" y="381150"/>
            <a:ext cx="5841600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3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BB7BF-87DF-5200-51E5-A418BE09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6">
            <a:extLst>
              <a:ext uri="{FF2B5EF4-FFF2-40B4-BE49-F238E27FC236}">
                <a16:creationId xmlns:a16="http://schemas.microsoft.com/office/drawing/2014/main" id="{04FFCB91-5567-44C9-2BBC-95A0E4D9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479846" cy="896728"/>
          </a:xfrm>
        </p:spPr>
        <p:txBody>
          <a:bodyPr vert="horz" lIns="180000" tIns="0" rIns="72000" bIns="46800" rtlCol="0" anchor="t">
            <a:normAutofit fontScale="90000"/>
          </a:bodyPr>
          <a:lstStyle/>
          <a:p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Hardware </a:t>
            </a:r>
            <a:r>
              <a:rPr lang="fr-FR" sz="31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testing</a:t>
            </a: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24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From</a:t>
            </a:r>
            <a:r>
              <a:rPr lang="fr-FR" sz="24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Theory to Reality: </a:t>
            </a:r>
            <a:r>
              <a:rPr lang="fr-FR" sz="2400" b="1" i="0" kern="1000" spc="-70" baseline="0" dirty="0" err="1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Coil</a:t>
            </a:r>
            <a:r>
              <a:rPr lang="fr-FR" sz="24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br>
              <a:rPr lang="fr-FR" sz="31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br>
              <a:rPr lang="fr-FR" sz="1800" b="1" i="0" kern="1000" spc="-70" baseline="0" dirty="0"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</a:br>
            <a:endParaRPr lang="fr-FR" sz="1800" b="1" i="0" kern="1000" spc="-70" baseline="0" dirty="0">
              <a:latin typeface="Franklin Gothic Demi Cond" panose="020B07060304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D0903D-4034-5467-DCA0-E1705E95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9F475A-FEDE-93EA-60AD-53A291D8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Tomas Garate Anderegg </a:t>
            </a:r>
          </a:p>
          <a:p>
            <a:pPr>
              <a:spcAft>
                <a:spcPts val="600"/>
              </a:spcAft>
            </a:pPr>
            <a:r>
              <a:rPr lang="fr-FR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BF5273-6310-4A8F-306D-8CD8CB78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vert="horz" lIns="90000" tIns="0" rIns="90000" bIns="0" rtlCol="0"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36</a:t>
            </a:fld>
            <a:endParaRPr lang="fr-FR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BE0AA65B-C221-BFD7-DAF0-43F57F86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710" b="6369"/>
          <a:stretch/>
        </p:blipFill>
        <p:spPr>
          <a:xfrm>
            <a:off x="4706271" y="579396"/>
            <a:ext cx="3876894" cy="347744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898493-D886-A08B-C42A-6B0FB1A76F35}"/>
              </a:ext>
            </a:extLst>
          </p:cNvPr>
          <p:cNvSpPr/>
          <p:nvPr/>
        </p:nvSpPr>
        <p:spPr>
          <a:xfrm>
            <a:off x="7524259" y="631719"/>
            <a:ext cx="1164934" cy="3509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CCD6EA-E08F-537C-17A1-723AFE4C99CC}"/>
              </a:ext>
            </a:extLst>
          </p:cNvPr>
          <p:cNvSpPr/>
          <p:nvPr/>
        </p:nvSpPr>
        <p:spPr>
          <a:xfrm>
            <a:off x="4965745" y="1805334"/>
            <a:ext cx="1834300" cy="350920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Espace réservé pour une image  3">
            <a:extLst>
              <a:ext uri="{FF2B5EF4-FFF2-40B4-BE49-F238E27FC236}">
                <a16:creationId xmlns:a16="http://schemas.microsoft.com/office/drawing/2014/main" id="{451E992B-7F3D-6592-56A2-68ED2A48FFA4}"/>
              </a:ext>
            </a:extLst>
          </p:cNvPr>
          <p:cNvSpPr txBox="1">
            <a:spLocks/>
          </p:cNvSpPr>
          <p:nvPr/>
        </p:nvSpPr>
        <p:spPr>
          <a:xfrm>
            <a:off x="526094" y="1281145"/>
            <a:ext cx="2407292" cy="72649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pPr marL="0" indent="0">
              <a:buNone/>
            </a:pPr>
            <a:endParaRPr lang="fr-CH" dirty="0">
              <a:sym typeface="Wingdings" panose="05000000000000000000" pitchFamily="2" charset="2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AF5EEDC-1583-8A7C-6463-D2A65DB3D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643879"/>
              </p:ext>
            </p:extLst>
          </p:nvPr>
        </p:nvGraphicFramePr>
        <p:xfrm>
          <a:off x="1259044" y="1228071"/>
          <a:ext cx="2336766" cy="603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22">
                  <a:extLst>
                    <a:ext uri="{9D8B030D-6E8A-4147-A177-3AD203B41FA5}">
                      <a16:colId xmlns:a16="http://schemas.microsoft.com/office/drawing/2014/main" val="168221927"/>
                    </a:ext>
                  </a:extLst>
                </a:gridCol>
                <a:gridCol w="778922">
                  <a:extLst>
                    <a:ext uri="{9D8B030D-6E8A-4147-A177-3AD203B41FA5}">
                      <a16:colId xmlns:a16="http://schemas.microsoft.com/office/drawing/2014/main" val="3027995842"/>
                    </a:ext>
                  </a:extLst>
                </a:gridCol>
                <a:gridCol w="778922">
                  <a:extLst>
                    <a:ext uri="{9D8B030D-6E8A-4147-A177-3AD203B41FA5}">
                      <a16:colId xmlns:a16="http://schemas.microsoft.com/office/drawing/2014/main" val="303658253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fr-CH" i="0" dirty="0"/>
                        <a:t>R1 [</a:t>
                      </a:r>
                      <a:r>
                        <a:rPr lang="el-GR" i="0" dirty="0"/>
                        <a:t>Ω</a:t>
                      </a:r>
                      <a:r>
                        <a:rPr lang="fr-CH" i="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C1 [pF]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L1 [</a:t>
                      </a:r>
                      <a:r>
                        <a:rPr lang="el-GR" dirty="0"/>
                        <a:t>μ</a:t>
                      </a:r>
                      <a:r>
                        <a:rPr lang="fr-CH" dirty="0"/>
                        <a:t>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92260"/>
                  </a:ext>
                </a:extLst>
              </a:tr>
              <a:tr h="305873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1.67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076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2D38A2-EAE9-0DF3-31FB-E94D988DED46}"/>
                  </a:ext>
                </a:extLst>
              </p:cNvPr>
              <p:cNvSpPr txBox="1"/>
              <p:nvPr/>
            </p:nvSpPr>
            <p:spPr>
              <a:xfrm>
                <a:off x="904875" y="2262028"/>
                <a:ext cx="3224229" cy="224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fr-CH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𝐷𝐶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𝑠𝑘𝑖𝑛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1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H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𝑝𝑟𝑜𝑥𝑖𝑚𝑖𝑡𝑦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1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H" dirty="0"/>
                  <a:t>) + …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2D38A2-EAE9-0DF3-31FB-E94D988DE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2262028"/>
                <a:ext cx="3224229" cy="224100"/>
              </a:xfrm>
              <a:prstGeom prst="rect">
                <a:avLst/>
              </a:prstGeom>
              <a:blipFill>
                <a:blip r:embed="rId3"/>
                <a:stretch>
                  <a:fillRect l="-1890" t="-24324" r="-2457" b="-4054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space réservé pour une image  1">
                <a:extLst>
                  <a:ext uri="{FF2B5EF4-FFF2-40B4-BE49-F238E27FC236}">
                    <a16:creationId xmlns:a16="http://schemas.microsoft.com/office/drawing/2014/main" id="{B869D5A0-475E-3A99-12BE-5E5027AA2A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629" y="2736156"/>
                <a:ext cx="4335630" cy="1231926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 fontScale="77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 dirty="0"/>
                  <a:t>For skin </a:t>
                </a:r>
                <a:r>
                  <a:rPr lang="fr-CH" dirty="0" err="1"/>
                  <a:t>effect</a:t>
                </a:r>
                <a:r>
                  <a:rPr lang="fr-CH" dirty="0"/>
                  <a:t> the </a:t>
                </a:r>
                <a:r>
                  <a:rPr lang="fr-CH" dirty="0" err="1"/>
                  <a:t>higher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sz="18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H" dirty="0"/>
                  <a:t> the more the </a:t>
                </a:r>
                <a:r>
                  <a:rPr lang="fr-CH" dirty="0" err="1"/>
                  <a:t>current</a:t>
                </a:r>
                <a:r>
                  <a:rPr lang="fr-CH" dirty="0"/>
                  <a:t> </a:t>
                </a:r>
                <a:r>
                  <a:rPr lang="fr-CH" dirty="0" err="1"/>
                  <a:t>goes</a:t>
                </a:r>
                <a:r>
                  <a:rPr lang="fr-CH" dirty="0"/>
                  <a:t> on the border of the </a:t>
                </a:r>
                <a:r>
                  <a:rPr lang="fr-CH" dirty="0" err="1"/>
                  <a:t>wire</a:t>
                </a:r>
                <a:r>
                  <a:rPr lang="fr-CH" dirty="0"/>
                  <a:t>. The </a:t>
                </a:r>
                <a:r>
                  <a:rPr lang="fr-CH" dirty="0" err="1"/>
                  <a:t>resistance</a:t>
                </a:r>
                <a:r>
                  <a:rPr lang="fr-CH" dirty="0"/>
                  <a:t> </a:t>
                </a:r>
                <a:r>
                  <a:rPr lang="fr-CH" dirty="0" err="1"/>
                  <a:t>increases</a:t>
                </a:r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r>
                  <a:rPr lang="fr-CH" dirty="0"/>
                  <a:t>The </a:t>
                </a:r>
                <a:r>
                  <a:rPr lang="fr-CH" dirty="0" err="1"/>
                  <a:t>closer</a:t>
                </a:r>
                <a:r>
                  <a:rPr lang="fr-CH" dirty="0"/>
                  <a:t> </a:t>
                </a:r>
                <a:r>
                  <a:rPr lang="fr-CH" dirty="0" err="1"/>
                  <a:t>two</a:t>
                </a:r>
                <a:r>
                  <a:rPr lang="fr-CH" dirty="0"/>
                  <a:t> </a:t>
                </a:r>
                <a:r>
                  <a:rPr lang="fr-CH" dirty="0" err="1"/>
                  <a:t>tracks</a:t>
                </a:r>
                <a:r>
                  <a:rPr lang="fr-CH" dirty="0"/>
                  <a:t> are, the </a:t>
                </a:r>
                <a:r>
                  <a:rPr lang="fr-CH" dirty="0" err="1"/>
                  <a:t>higher</a:t>
                </a:r>
                <a:r>
                  <a:rPr lang="fr-CH" dirty="0"/>
                  <a:t> the </a:t>
                </a:r>
                <a:r>
                  <a:rPr lang="fr-CH" dirty="0" err="1"/>
                  <a:t>resistive</a:t>
                </a:r>
                <a:r>
                  <a:rPr lang="fr-CH" dirty="0"/>
                  <a:t> </a:t>
                </a:r>
                <a:r>
                  <a:rPr lang="fr-CH" dirty="0" err="1"/>
                  <a:t>losses</a:t>
                </a:r>
                <a:r>
                  <a:rPr lang="fr-CH" dirty="0"/>
                  <a:t> due to prox. </a:t>
                </a:r>
                <a:r>
                  <a:rPr lang="fr-CH" dirty="0" err="1"/>
                  <a:t>effect</a:t>
                </a:r>
                <a:endParaRPr lang="fr-CH" dirty="0"/>
              </a:p>
              <a:p>
                <a:pPr lvl="1"/>
                <a:endParaRPr lang="fr-CH" dirty="0"/>
              </a:p>
            </p:txBody>
          </p:sp>
        </mc:Choice>
        <mc:Fallback xmlns="">
          <p:sp>
            <p:nvSpPr>
              <p:cNvPr id="31" name="Espace réservé pour une image  1">
                <a:extLst>
                  <a:ext uri="{FF2B5EF4-FFF2-40B4-BE49-F238E27FC236}">
                    <a16:creationId xmlns:a16="http://schemas.microsoft.com/office/drawing/2014/main" id="{B869D5A0-475E-3A99-12BE-5E5027AA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29" y="2736156"/>
                <a:ext cx="4335630" cy="1231926"/>
              </a:xfrm>
              <a:prstGeom prst="rect">
                <a:avLst/>
              </a:prstGeom>
              <a:blipFill>
                <a:blip r:embed="rId4"/>
                <a:stretch>
                  <a:fillRect t="-5941" b="-198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73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of the Art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4F52251-8145-29D2-BE71-4F6F7C00F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75887"/>
              </p:ext>
            </p:extLst>
          </p:nvPr>
        </p:nvGraphicFramePr>
        <p:xfrm>
          <a:off x="904875" y="618034"/>
          <a:ext cx="7726362" cy="443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5454">
                  <a:extLst>
                    <a:ext uri="{9D8B030D-6E8A-4147-A177-3AD203B41FA5}">
                      <a16:colId xmlns:a16="http://schemas.microsoft.com/office/drawing/2014/main" val="3379240320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1136526943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22306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CH" sz="1200" b="1" dirty="0"/>
                        <a:t>Good candidates for WPT</a:t>
                      </a:r>
                    </a:p>
                    <a:p>
                      <a:pPr algn="ctr"/>
                      <a:r>
                        <a:rPr lang="fr-CH" sz="1200" b="1" dirty="0"/>
                        <a:t>techniques</a:t>
                      </a:r>
                    </a:p>
                    <a:p>
                      <a:endParaRPr lang="fr-CH" dirty="0"/>
                    </a:p>
                  </a:txBody>
                  <a:tcPr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1" dirty="0"/>
                        <a:t>Pros</a:t>
                      </a:r>
                      <a:endParaRPr lang="fr-CH" b="1" dirty="0"/>
                    </a:p>
                    <a:p>
                      <a:endParaRPr lang="fr-CH" dirty="0"/>
                    </a:p>
                  </a:txBody>
                  <a:tcPr marT="25200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1" dirty="0"/>
                        <a:t>Cons</a:t>
                      </a:r>
                      <a:endParaRPr lang="fr-CH" b="1" dirty="0"/>
                    </a:p>
                    <a:p>
                      <a:endParaRPr lang="fr-CH" dirty="0"/>
                    </a:p>
                  </a:txBody>
                  <a:tcPr marT="252000" marB="0"/>
                </a:tc>
                <a:extLst>
                  <a:ext uri="{0D108BD9-81ED-4DB2-BD59-A6C34878D82A}">
                    <a16:rowId xmlns:a16="http://schemas.microsoft.com/office/drawing/2014/main" val="2263547422"/>
                  </a:ext>
                </a:extLst>
              </a:tr>
              <a:tr h="104389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b="1" dirty="0"/>
                        <a:t>Inductive 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b="1" dirty="0" err="1"/>
                        <a:t>Coupling</a:t>
                      </a:r>
                      <a:endParaRPr lang="fr-CH" b="1" dirty="0"/>
                    </a:p>
                    <a:p>
                      <a:endParaRPr lang="fr-CH" dirty="0"/>
                    </a:p>
                  </a:txBody>
                  <a:tcPr marT="18000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dirty="0"/>
                        <a:t>-</a:t>
                      </a:r>
                      <a:r>
                        <a:rPr lang="fr-CH" sz="1100" dirty="0"/>
                        <a:t>Power transfert </a:t>
                      </a:r>
                      <a:r>
                        <a:rPr lang="fr-CH" sz="1100" dirty="0" err="1"/>
                        <a:t>efficiency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depends</a:t>
                      </a:r>
                      <a:r>
                        <a:rPr lang="fr-CH" sz="1100" dirty="0"/>
                        <a:t> on </a:t>
                      </a:r>
                      <a:r>
                        <a:rPr lang="fr-CH" sz="1100" dirty="0" err="1"/>
                        <a:t>quality</a:t>
                      </a:r>
                      <a:r>
                        <a:rPr lang="fr-CH" sz="1100" dirty="0"/>
                        <a:t> factor, good </a:t>
                      </a:r>
                      <a:r>
                        <a:rPr lang="fr-CH" sz="1100" dirty="0" err="1"/>
                        <a:t>matching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impedance</a:t>
                      </a:r>
                      <a:r>
                        <a:rPr lang="fr-CH" sz="1100" dirty="0"/>
                        <a:t> and optimal </a:t>
                      </a:r>
                      <a:r>
                        <a:rPr lang="fr-CH" sz="1100" dirty="0" err="1"/>
                        <a:t>load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impedance</a:t>
                      </a:r>
                      <a:endParaRPr lang="fr-CH" sz="14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dirty="0"/>
                        <a:t>-</a:t>
                      </a:r>
                      <a:r>
                        <a:rPr lang="fr-CH" sz="1100" dirty="0"/>
                        <a:t>100 kHz – 10 MHz for </a:t>
                      </a:r>
                      <a:r>
                        <a:rPr lang="fr-CH" sz="1100" dirty="0" err="1"/>
                        <a:t>safety</a:t>
                      </a:r>
                      <a:r>
                        <a:rPr lang="fr-CH" sz="1100" dirty="0"/>
                        <a:t> and good PTE</a:t>
                      </a:r>
                      <a:endParaRPr lang="fr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 dirty="0"/>
                        <a:t>-</a:t>
                      </a:r>
                      <a:r>
                        <a:rPr lang="fr-CH" sz="1100" dirty="0"/>
                        <a:t>Sensitive to </a:t>
                      </a:r>
                      <a:r>
                        <a:rPr lang="fr-CH" sz="1100" dirty="0" err="1"/>
                        <a:t>misalignment</a:t>
                      </a:r>
                      <a:endParaRPr lang="fr-CH" sz="11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 dirty="0"/>
                        <a:t>-</a:t>
                      </a:r>
                      <a:r>
                        <a:rPr lang="fr-CH" sz="1100" dirty="0" err="1"/>
                        <a:t>Misalignment</a:t>
                      </a:r>
                      <a:r>
                        <a:rPr lang="fr-CH" sz="1100" dirty="0"/>
                        <a:t> can </a:t>
                      </a:r>
                      <a:r>
                        <a:rPr lang="fr-CH" sz="1100" dirty="0" err="1"/>
                        <a:t>reduce</a:t>
                      </a:r>
                      <a:r>
                        <a:rPr lang="fr-CH" sz="1100" dirty="0"/>
                        <a:t> the PTE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 dirty="0"/>
                        <a:t>-</a:t>
                      </a:r>
                      <a:r>
                        <a:rPr lang="fr-CH" sz="1100" dirty="0"/>
                        <a:t>3D </a:t>
                      </a:r>
                      <a:r>
                        <a:rPr lang="fr-CH" sz="1100" dirty="0" err="1"/>
                        <a:t>coils</a:t>
                      </a:r>
                      <a:r>
                        <a:rPr lang="fr-CH" sz="1100" dirty="0"/>
                        <a:t> structure can </a:t>
                      </a:r>
                      <a:r>
                        <a:rPr lang="fr-CH" sz="1100" dirty="0" err="1"/>
                        <a:t>improved</a:t>
                      </a:r>
                      <a:r>
                        <a:rPr lang="fr-CH" sz="1100" dirty="0"/>
                        <a:t> the </a:t>
                      </a:r>
                      <a:r>
                        <a:rPr lang="fr-CH" sz="1100" dirty="0" err="1"/>
                        <a:t>misalignment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problem</a:t>
                      </a:r>
                      <a:r>
                        <a:rPr lang="fr-CH" sz="1100" dirty="0"/>
                        <a:t> but complexe solution</a:t>
                      </a:r>
                    </a:p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385027"/>
                  </a:ext>
                </a:extLst>
              </a:tr>
              <a:tr h="104389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b="1" dirty="0"/>
                        <a:t>Multiple 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b="1" dirty="0"/>
                        <a:t>Inductive 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b="1" dirty="0" err="1"/>
                        <a:t>Coupling</a:t>
                      </a:r>
                      <a:endParaRPr lang="fr-CH" b="1" dirty="0"/>
                    </a:p>
                    <a:p>
                      <a:endParaRPr lang="fr-CH" dirty="0"/>
                    </a:p>
                  </a:txBody>
                  <a:tcPr marT="18000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100" dirty="0"/>
                        <a:t>-</a:t>
                      </a:r>
                      <a:r>
                        <a:rPr lang="fr-CH" sz="1100" dirty="0" err="1"/>
                        <a:t>Different</a:t>
                      </a:r>
                      <a:r>
                        <a:rPr lang="fr-CH" sz="1100" dirty="0"/>
                        <a:t> type of </a:t>
                      </a:r>
                      <a:r>
                        <a:rPr lang="fr-CH" sz="1100" dirty="0" err="1"/>
                        <a:t>coil</a:t>
                      </a:r>
                      <a:r>
                        <a:rPr lang="fr-CH" sz="1100" dirty="0"/>
                        <a:t> architecture can lead to good PTE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H" sz="1100" dirty="0"/>
                    </a:p>
                    <a:p>
                      <a:r>
                        <a:rPr lang="fr-CH" dirty="0"/>
                        <a:t>-</a:t>
                      </a:r>
                      <a:r>
                        <a:rPr lang="fr-CH" sz="1100" dirty="0"/>
                        <a:t>Can have </a:t>
                      </a:r>
                      <a:r>
                        <a:rPr lang="fr-CH" sz="1100" dirty="0" err="1"/>
                        <a:t>better</a:t>
                      </a:r>
                      <a:r>
                        <a:rPr lang="fr-CH" sz="1100" dirty="0"/>
                        <a:t> performance </a:t>
                      </a:r>
                      <a:r>
                        <a:rPr lang="fr-CH" sz="1100" dirty="0" err="1"/>
                        <a:t>than</a:t>
                      </a:r>
                      <a:r>
                        <a:rPr lang="fr-CH" sz="1100" dirty="0"/>
                        <a:t> NRIC 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 dirty="0"/>
                        <a:t>-</a:t>
                      </a:r>
                      <a:r>
                        <a:rPr lang="fr-CH" sz="1100" dirty="0" err="1"/>
                        <a:t>Higher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complexity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than</a:t>
                      </a:r>
                      <a:r>
                        <a:rPr lang="fr-CH" sz="1100" dirty="0"/>
                        <a:t> NRIC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dirty="0"/>
                        <a:t>-</a:t>
                      </a:r>
                      <a:r>
                        <a:rPr lang="fr-CH" sz="1100" dirty="0" err="1"/>
                        <a:t>Effect</a:t>
                      </a:r>
                      <a:r>
                        <a:rPr lang="fr-CH" sz="1100" dirty="0"/>
                        <a:t> of </a:t>
                      </a:r>
                      <a:r>
                        <a:rPr lang="fr-CH" sz="1100" dirty="0" err="1"/>
                        <a:t>misalignment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is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worse</a:t>
                      </a:r>
                      <a:r>
                        <a:rPr lang="fr-CH" sz="1100" dirty="0"/>
                        <a:t> on the PTE </a:t>
                      </a:r>
                      <a:r>
                        <a:rPr lang="fr-CH" sz="1100" dirty="0" err="1"/>
                        <a:t>compared</a:t>
                      </a:r>
                      <a:r>
                        <a:rPr lang="fr-CH" sz="1100" dirty="0"/>
                        <a:t> to NRIC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dirty="0"/>
                        <a:t>-</a:t>
                      </a:r>
                      <a:r>
                        <a:rPr lang="fr-CH" sz="1100" dirty="0" err="1"/>
                        <a:t>Higher</a:t>
                      </a:r>
                      <a:r>
                        <a:rPr lang="fr-CH" sz="1100" dirty="0"/>
                        <a:t> operating </a:t>
                      </a:r>
                      <a:r>
                        <a:rPr lang="fr-CH" sz="1100" dirty="0" err="1"/>
                        <a:t>frequency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than</a:t>
                      </a:r>
                      <a:r>
                        <a:rPr lang="fr-CH" sz="1100" dirty="0"/>
                        <a:t> NRIC </a:t>
                      </a:r>
                      <a:r>
                        <a:rPr lang="fr-CH" sz="1100" dirty="0" err="1"/>
                        <a:t>leading</a:t>
                      </a:r>
                      <a:r>
                        <a:rPr lang="fr-CH" sz="1100" dirty="0"/>
                        <a:t> to </a:t>
                      </a:r>
                      <a:r>
                        <a:rPr lang="fr-CH" sz="1100" dirty="0" err="1"/>
                        <a:t>potential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biosafety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problems</a:t>
                      </a:r>
                      <a:endParaRPr lang="fr-CH" sz="1200" dirty="0"/>
                    </a:p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760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b="1" dirty="0" err="1"/>
                        <a:t>Acoustic</a:t>
                      </a:r>
                      <a:endParaRPr lang="fr-CH" sz="1050" b="1" dirty="0"/>
                    </a:p>
                    <a:p>
                      <a:endParaRPr lang="fr-CH" dirty="0"/>
                    </a:p>
                  </a:txBody>
                  <a:tcPr marT="36000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-</a:t>
                      </a:r>
                      <a:r>
                        <a:rPr lang="fr-CH" sz="1100" dirty="0"/>
                        <a:t>Good PTE 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H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-</a:t>
                      </a:r>
                      <a:r>
                        <a:rPr lang="fr-CH" sz="1100" dirty="0"/>
                        <a:t>Good </a:t>
                      </a:r>
                      <a:r>
                        <a:rPr lang="fr-CH" sz="1100" dirty="0" err="1"/>
                        <a:t>frequency</a:t>
                      </a:r>
                      <a:r>
                        <a:rPr lang="fr-CH" sz="1100" dirty="0"/>
                        <a:t> range for </a:t>
                      </a:r>
                      <a:r>
                        <a:rPr lang="fr-CH" sz="1100" dirty="0" err="1"/>
                        <a:t>biosafety</a:t>
                      </a:r>
                      <a:endParaRPr lang="fr-CH" sz="1100" dirty="0"/>
                    </a:p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-</a:t>
                      </a:r>
                      <a:r>
                        <a:rPr lang="fr-CH" sz="1100" dirty="0"/>
                        <a:t>Under-</a:t>
                      </a:r>
                      <a:r>
                        <a:rPr lang="fr-CH" sz="1100" dirty="0" err="1"/>
                        <a:t>studied</a:t>
                      </a:r>
                      <a:r>
                        <a:rPr lang="fr-CH" sz="1100" dirty="0"/>
                        <a:t> </a:t>
                      </a:r>
                      <a:r>
                        <a:rPr lang="fr-CH" sz="1100" dirty="0" err="1"/>
                        <a:t>effect</a:t>
                      </a:r>
                      <a:r>
                        <a:rPr lang="fr-CH" sz="1100" dirty="0"/>
                        <a:t> on the body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-</a:t>
                      </a:r>
                      <a:r>
                        <a:rPr lang="fr-CH" sz="1100" dirty="0" err="1"/>
                        <a:t>Difficult</a:t>
                      </a:r>
                      <a:r>
                        <a:rPr lang="fr-CH" sz="1100" dirty="0"/>
                        <a:t> to design</a:t>
                      </a:r>
                      <a:endParaRPr lang="fr-CH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-</a:t>
                      </a:r>
                      <a:r>
                        <a:rPr lang="fr-CH" sz="1100" dirty="0"/>
                        <a:t>PTE sensitive to the distance </a:t>
                      </a:r>
                      <a:r>
                        <a:rPr lang="fr-CH" sz="1100" dirty="0" err="1"/>
                        <a:t>between</a:t>
                      </a:r>
                      <a:r>
                        <a:rPr lang="fr-CH" sz="1100" dirty="0"/>
                        <a:t> TX and RX</a:t>
                      </a:r>
                    </a:p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508310"/>
                  </a:ext>
                </a:extLst>
              </a:tr>
            </a:tbl>
          </a:graphicData>
        </a:graphic>
      </p:graphicFrame>
      <p:pic>
        <p:nvPicPr>
          <p:cNvPr id="22" name="Picture 21" descr="A diagram of a tissue&#10;&#10;AI-generated content may be incorrect.">
            <a:extLst>
              <a:ext uri="{FF2B5EF4-FFF2-40B4-BE49-F238E27FC236}">
                <a16:creationId xmlns:a16="http://schemas.microsoft.com/office/drawing/2014/main" id="{2A49F619-AD87-CEB4-5C7F-093AC31FD94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00" y="1444893"/>
            <a:ext cx="828000" cy="979882"/>
          </a:xfrm>
          <a:prstGeom prst="rect">
            <a:avLst/>
          </a:prstGeom>
        </p:spPr>
      </p:pic>
      <p:pic>
        <p:nvPicPr>
          <p:cNvPr id="23" name="Picture 22" descr="A diagram of a skin implant&#10;&#10;AI-generated content may be incorrect.">
            <a:extLst>
              <a:ext uri="{FF2B5EF4-FFF2-40B4-BE49-F238E27FC236}">
                <a16:creationId xmlns:a16="http://schemas.microsoft.com/office/drawing/2014/main" id="{0651EBFE-7D27-0AD3-190E-5AB06677CF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85" y="2766376"/>
            <a:ext cx="828001" cy="1033781"/>
          </a:xfrm>
          <a:prstGeom prst="rect">
            <a:avLst/>
          </a:prstGeom>
        </p:spPr>
      </p:pic>
      <p:pic>
        <p:nvPicPr>
          <p:cNvPr id="25" name="Picture 24" descr="Diagram of a transducer&#10;&#10;AI-generated content may be incorrect.">
            <a:extLst>
              <a:ext uri="{FF2B5EF4-FFF2-40B4-BE49-F238E27FC236}">
                <a16:creationId xmlns:a16="http://schemas.microsoft.com/office/drawing/2014/main" id="{C93E8608-B489-0F56-4E97-FAD2B78B13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7" r="10492"/>
          <a:stretch/>
        </p:blipFill>
        <p:spPr>
          <a:xfrm>
            <a:off x="2193036" y="4041265"/>
            <a:ext cx="939476" cy="9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2D6DE63-D5D6-8447-97B9-784B12164D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788834"/>
            <a:ext cx="3527015" cy="2336800"/>
          </a:xfrm>
        </p:spPr>
        <p:txBody>
          <a:bodyPr/>
          <a:lstStyle/>
          <a:p>
            <a:r>
              <a:rPr lang="fr-CH" dirty="0"/>
              <a:t>Inductive </a:t>
            </a:r>
            <a:r>
              <a:rPr lang="fr-CH" dirty="0" err="1"/>
              <a:t>coupling</a:t>
            </a:r>
            <a:r>
              <a:rPr lang="fr-CH" dirty="0"/>
              <a:t> </a:t>
            </a:r>
            <a:r>
              <a:rPr lang="fr-CH" dirty="0" err="1"/>
              <a:t>firstly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3B10A-ED1A-8846-97E5-AD42E8205C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EF8F98-392F-EF4F-9223-2F5272E090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ECB62-E718-184B-8A74-3DEFF72656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38D484B-818F-2D49-8CFB-08CC9BC8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Taken</a:t>
            </a:r>
            <a:endParaRPr lang="fr-FR" dirty="0"/>
          </a:p>
        </p:txBody>
      </p:sp>
      <p:pic>
        <p:nvPicPr>
          <p:cNvPr id="8" name="Picture 7" descr="A diagram of a circuit&#10;&#10;AI-generated content may be incorrect.">
            <a:extLst>
              <a:ext uri="{FF2B5EF4-FFF2-40B4-BE49-F238E27FC236}">
                <a16:creationId xmlns:a16="http://schemas.microsoft.com/office/drawing/2014/main" id="{43A820DE-996B-29E6-BFF5-5F83C6D7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86" y="1978639"/>
            <a:ext cx="8177778" cy="2304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8A4240-D58D-EC2F-F584-5EF7A8EAC79E}"/>
              </a:ext>
            </a:extLst>
          </p:cNvPr>
          <p:cNvSpPr/>
          <p:nvPr/>
        </p:nvSpPr>
        <p:spPr>
          <a:xfrm>
            <a:off x="7033087" y="1957234"/>
            <a:ext cx="1755058" cy="149366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E6EA0-38A0-62EA-20DB-DA79E448EC56}"/>
              </a:ext>
            </a:extLst>
          </p:cNvPr>
          <p:cNvSpPr txBox="1"/>
          <p:nvPr/>
        </p:nvSpPr>
        <p:spPr>
          <a:xfrm>
            <a:off x="7605444" y="1630744"/>
            <a:ext cx="6103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>
                <a:solidFill>
                  <a:srgbClr val="C00000"/>
                </a:solidFill>
              </a:rPr>
              <a:t>Load</a:t>
            </a:r>
            <a:endParaRPr lang="fr-CH" b="1" dirty="0">
              <a:solidFill>
                <a:srgbClr val="C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E1E63B-9570-9BB5-9EF0-BB481A413E48}"/>
              </a:ext>
            </a:extLst>
          </p:cNvPr>
          <p:cNvSpPr/>
          <p:nvPr/>
        </p:nvSpPr>
        <p:spPr>
          <a:xfrm>
            <a:off x="3598607" y="1957235"/>
            <a:ext cx="3082413" cy="1493664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CA9C7-6A09-9985-1FEB-636370AA155E}"/>
              </a:ext>
            </a:extLst>
          </p:cNvPr>
          <p:cNvSpPr txBox="1"/>
          <p:nvPr/>
        </p:nvSpPr>
        <p:spPr>
          <a:xfrm>
            <a:off x="4536051" y="1449403"/>
            <a:ext cx="120752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1" dirty="0">
                <a:solidFill>
                  <a:srgbClr val="92D050"/>
                </a:solidFill>
              </a:rPr>
              <a:t>Matching </a:t>
            </a:r>
            <a:r>
              <a:rPr lang="fr-CH" b="1" dirty="0" err="1">
                <a:solidFill>
                  <a:srgbClr val="92D050"/>
                </a:solidFill>
              </a:rPr>
              <a:t>Impedance</a:t>
            </a:r>
            <a:endParaRPr lang="fr-CH" b="1" dirty="0">
              <a:solidFill>
                <a:srgbClr val="92D050"/>
              </a:solidFill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2CD46B0-7B6A-0A8D-D0AD-16E290978115}"/>
              </a:ext>
            </a:extLst>
          </p:cNvPr>
          <p:cNvSpPr/>
          <p:nvPr/>
        </p:nvSpPr>
        <p:spPr>
          <a:xfrm rot="18941529">
            <a:off x="4479075" y="2291749"/>
            <a:ext cx="1233757" cy="1240415"/>
          </a:xfrm>
          <a:prstGeom prst="arc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FB24E-B298-2C3A-98E4-0BDC83C76598}"/>
              </a:ext>
            </a:extLst>
          </p:cNvPr>
          <p:cNvCxnSpPr>
            <a:stCxn id="25" idx="0"/>
          </p:cNvCxnSpPr>
          <p:nvPr/>
        </p:nvCxnSpPr>
        <p:spPr>
          <a:xfrm flipH="1">
            <a:off x="4619625" y="2468138"/>
            <a:ext cx="43105" cy="3455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B435D9-045C-F7A0-788A-D0739C0ED2BF}"/>
              </a:ext>
            </a:extLst>
          </p:cNvPr>
          <p:cNvCxnSpPr>
            <a:cxnSpLocks/>
          </p:cNvCxnSpPr>
          <p:nvPr/>
        </p:nvCxnSpPr>
        <p:spPr>
          <a:xfrm>
            <a:off x="5508259" y="2458613"/>
            <a:ext cx="66433" cy="5360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520A6-D1B8-042A-760B-C8F75B8D4A6D}"/>
              </a:ext>
            </a:extLst>
          </p:cNvPr>
          <p:cNvSpPr txBox="1"/>
          <p:nvPr/>
        </p:nvSpPr>
        <p:spPr>
          <a:xfrm>
            <a:off x="4907633" y="2013334"/>
            <a:ext cx="45567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1" dirty="0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fr-CH" b="1" baseline="-25000" dirty="0">
                <a:solidFill>
                  <a:schemeClr val="accent5">
                    <a:lumMod val="75000"/>
                  </a:schemeClr>
                </a:solidFill>
              </a:rPr>
              <a:t>12</a:t>
            </a:r>
            <a:endParaRPr lang="fr-CH" baseline="-25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09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D816C-B0D9-A579-A8AA-7F3FD5FEF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E7FBFFBE-94FE-A5CB-FD3D-F9D44AC3E0B5}"/>
                  </a:ext>
                </a:extLst>
              </p:cNvPr>
              <p:cNvSpPr>
                <a:spLocks noGrp="1"/>
              </p:cNvSpPr>
              <p:nvPr>
                <p:ph type="pic" sz="quarter" idx="13"/>
              </p:nvPr>
            </p:nvSpPr>
            <p:spPr>
              <a:xfrm>
                <a:off x="904874" y="788833"/>
                <a:ext cx="7191991" cy="3894291"/>
              </a:xfrm>
            </p:spPr>
            <p:txBody>
              <a:bodyPr>
                <a:normAutofit/>
              </a:bodyPr>
              <a:lstStyle/>
              <a:p>
                <a:r>
                  <a:rPr lang="fr-CH" dirty="0"/>
                  <a:t>Understanding the basics and relation of the inductive </a:t>
                </a:r>
                <a:r>
                  <a:rPr lang="fr-CH" dirty="0" err="1"/>
                  <a:t>coupling</a:t>
                </a:r>
                <a:r>
                  <a:rPr lang="fr-CH" dirty="0"/>
                  <a:t> </a:t>
                </a:r>
                <a:r>
                  <a:rPr lang="fr-CH" dirty="0" err="1"/>
                  <a:t>theory</a:t>
                </a:r>
                <a:endParaRPr lang="fr-CH" dirty="0"/>
              </a:p>
              <a:p>
                <a:r>
                  <a:rPr lang="fr-CH" dirty="0" err="1"/>
                  <a:t>Different</a:t>
                </a:r>
                <a:r>
                  <a:rPr lang="fr-CH" dirty="0"/>
                  <a:t> limitations in the </a:t>
                </a:r>
                <a:r>
                  <a:rPr lang="fr-CH" dirty="0" err="1"/>
                  <a:t>coil</a:t>
                </a:r>
                <a:r>
                  <a:rPr lang="fr-CH" dirty="0"/>
                  <a:t> design</a:t>
                </a:r>
              </a:p>
              <a:p>
                <a:pPr lvl="1"/>
                <a:r>
                  <a:rPr lang="fr-CH" dirty="0"/>
                  <a:t>Size limitations: [3, 10] cm</a:t>
                </a:r>
              </a:p>
              <a:p>
                <a:pPr lvl="1"/>
                <a:r>
                  <a:rPr lang="fr-CH" dirty="0"/>
                  <a:t>High Power transmission VS </a:t>
                </a:r>
                <a:r>
                  <a:rPr lang="fr-CH" dirty="0" err="1"/>
                  <a:t>losses</a:t>
                </a:r>
                <a:endParaRPr lang="fr-CH" dirty="0"/>
              </a:p>
              <a:p>
                <a:pPr lvl="1"/>
                <a:endParaRPr lang="fr-CH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𝑡𝑟𝑎𝑛𝑠𝑚𝑖𝑡𝑡𝑒𝑑</m:t>
                          </m:r>
                        </m:sub>
                      </m:sSub>
                      <m:r>
                        <a:rPr lang="fr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fr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300,500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mW</m:t>
                      </m:r>
                    </m:oMath>
                  </m:oMathPara>
                </a14:m>
                <a:endParaRPr lang="fr-CH" dirty="0"/>
              </a:p>
              <a:p>
                <a:pPr marL="342900" lvl="1" indent="0">
                  <a:buNone/>
                </a:pPr>
                <a:endParaRPr lang="fr-CH" dirty="0"/>
              </a:p>
              <a:p>
                <a:pPr lvl="1"/>
                <a:r>
                  <a:rPr lang="fr-CH" dirty="0" err="1"/>
                  <a:t>Parasitics</a:t>
                </a:r>
                <a:r>
                  <a:rPr lang="fr-CH" dirty="0"/>
                  <a:t> </a:t>
                </a:r>
                <a:r>
                  <a:rPr lang="fr-CH" dirty="0" err="1"/>
                  <a:t>effects</a:t>
                </a:r>
                <a:r>
                  <a:rPr lang="fr-CH" dirty="0"/>
                  <a:t> (design and fabrication) of the </a:t>
                </a:r>
                <a:r>
                  <a:rPr lang="fr-CH" dirty="0" err="1"/>
                  <a:t>inductor</a:t>
                </a:r>
                <a:r>
                  <a:rPr lang="fr-CH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𝑝𝑎𝑟𝑎𝑠𝑖𝑡𝑖𝑐</m:t>
                        </m:r>
                      </m:sub>
                    </m:sSub>
                  </m:oMath>
                </a14:m>
                <a:r>
                  <a:rPr lang="fr-CH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𝑝𝑎𝑟𝑎𝑠𝑖𝑡𝑖𝑐</m:t>
                        </m:r>
                      </m:sub>
                    </m:sSub>
                  </m:oMath>
                </a14:m>
                <a:r>
                  <a:rPr lang="fr-CH" dirty="0"/>
                  <a:t>)</a:t>
                </a:r>
              </a:p>
              <a:p>
                <a:pPr marL="342900" lvl="1" indent="0">
                  <a:buNone/>
                </a:pPr>
                <a:r>
                  <a:rPr lang="fr-CH"/>
                  <a:t> </a:t>
                </a:r>
                <a:endParaRPr lang="fr-CH" dirty="0"/>
              </a:p>
              <a:p>
                <a:r>
                  <a:rPr lang="fr-CH" dirty="0" err="1"/>
                  <a:t>Choice</a:t>
                </a:r>
                <a:r>
                  <a:rPr lang="fr-CH" dirty="0"/>
                  <a:t> of the </a:t>
                </a:r>
                <a:r>
                  <a:rPr lang="fr-CH" dirty="0" err="1"/>
                  <a:t>frequency</a:t>
                </a:r>
                <a:endParaRPr lang="fr-CH" dirty="0"/>
              </a:p>
              <a:p>
                <a:endParaRPr lang="fr-CH" dirty="0"/>
              </a:p>
              <a:p>
                <a:pPr marL="342900" lvl="1" indent="0">
                  <a:buNone/>
                </a:pPr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</p:txBody>
          </p:sp>
        </mc:Choice>
        <mc:Fallback xmlns="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E7FBFFBE-94FE-A5CB-FD3D-F9D44AC3E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3"/>
              </p:nvPr>
            </p:nvSpPr>
            <p:spPr>
              <a:xfrm>
                <a:off x="904874" y="788833"/>
                <a:ext cx="7191991" cy="3894291"/>
              </a:xfrm>
              <a:blipFill>
                <a:blip r:embed="rId2"/>
                <a:stretch>
                  <a:fillRect t="-1408" r="-76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05B3E9-3308-7304-0A8C-258F822D43B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D4686D-7D6A-8E1A-17E5-12BB799141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5B5CB6-E581-A6F0-B97F-E4C3DC116E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DE20F4A-C6DA-9045-A31E-5A73B683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4581524" cy="1072753"/>
          </a:xfrm>
        </p:spPr>
        <p:txBody>
          <a:bodyPr>
            <a:normAutofit/>
          </a:bodyPr>
          <a:lstStyle/>
          <a:p>
            <a:r>
              <a:rPr lang="fr-CH" dirty="0"/>
              <a:t>Key Challenges &amp; </a:t>
            </a:r>
            <a:r>
              <a:rPr lang="fr-CH" dirty="0" err="1"/>
              <a:t>Constraints</a:t>
            </a:r>
            <a:br>
              <a:rPr lang="fr-CH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908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046A-EC4F-F860-BBDF-504B4F5E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78777DC-A49E-65A4-F5C1-B749E50FDD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864712"/>
            <a:ext cx="7191991" cy="3341052"/>
          </a:xfrm>
        </p:spPr>
        <p:txBody>
          <a:bodyPr>
            <a:normAutofit/>
          </a:bodyPr>
          <a:lstStyle/>
          <a:p>
            <a:endParaRPr lang="fr-CH" dirty="0"/>
          </a:p>
          <a:p>
            <a:pPr marL="342900" lvl="1" indent="0">
              <a:buNone/>
            </a:pPr>
            <a:r>
              <a:rPr lang="fr-CH" dirty="0"/>
              <a:t>		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0916DE-56D2-AA18-5B2D-C244808C7B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305177-17D6-5577-7980-2B0A62EE3C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107BBF-4997-DDC3-C932-4D8A9BC963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222EAE0-70CE-14FF-8F98-B710CFD9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4581524" cy="1072753"/>
          </a:xfrm>
        </p:spPr>
        <p:txBody>
          <a:bodyPr>
            <a:normAutofit fontScale="90000"/>
          </a:bodyPr>
          <a:lstStyle/>
          <a:p>
            <a:r>
              <a:rPr lang="fr-CH" dirty="0"/>
              <a:t>Key Challenges &amp; </a:t>
            </a:r>
            <a:r>
              <a:rPr lang="fr-CH" dirty="0" err="1"/>
              <a:t>Constraints</a:t>
            </a:r>
            <a:r>
              <a:rPr lang="fr-CH" dirty="0"/>
              <a:t>: </a:t>
            </a:r>
            <a:r>
              <a:rPr lang="fr-CH" sz="2200" dirty="0" err="1"/>
              <a:t>Choice</a:t>
            </a:r>
            <a:r>
              <a:rPr lang="fr-CH" sz="2200" dirty="0"/>
              <a:t> of the </a:t>
            </a:r>
            <a:r>
              <a:rPr lang="fr-CH" sz="2200" dirty="0" err="1"/>
              <a:t>frequency</a:t>
            </a:r>
            <a:r>
              <a:rPr lang="fr-CH" sz="2200" dirty="0"/>
              <a:t> -  </a:t>
            </a:r>
            <a:r>
              <a:rPr lang="fr-CH" sz="2200" dirty="0" err="1"/>
              <a:t>finding</a:t>
            </a:r>
            <a:r>
              <a:rPr lang="fr-CH" sz="2200" dirty="0"/>
              <a:t> the components</a:t>
            </a:r>
            <a:br>
              <a:rPr lang="fr-CH" dirty="0"/>
            </a:b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ce réservé pour une image  1">
                <a:extLst>
                  <a:ext uri="{FF2B5EF4-FFF2-40B4-BE49-F238E27FC236}">
                    <a16:creationId xmlns:a16="http://schemas.microsoft.com/office/drawing/2014/main" id="{956E88AD-0BB5-6DC7-5009-394950F974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751" y="1120878"/>
                <a:ext cx="7424817" cy="3891590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 dirty="0"/>
                  <a:t> </a:t>
                </a:r>
                <a:r>
                  <a:rPr lang="fr-CH" dirty="0" err="1"/>
                  <a:t>Fixed</a:t>
                </a:r>
                <a:r>
                  <a:rPr lang="fr-CH" dirty="0"/>
                  <a:t> </a:t>
                </a:r>
                <a:r>
                  <a:rPr lang="fr-CH" dirty="0" err="1"/>
                  <a:t>frequency</a:t>
                </a:r>
                <a:endParaRPr lang="fr-CH" dirty="0"/>
              </a:p>
              <a:p>
                <a:r>
                  <a:rPr lang="fr-CH" dirty="0"/>
                  <a:t>Rage of capacitance and inductance values</a:t>
                </a:r>
              </a:p>
              <a:p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r>
                  <a:rPr lang="fr-CH" dirty="0" err="1"/>
                  <a:t>Resonant</a:t>
                </a:r>
                <a:r>
                  <a:rPr lang="fr-CH" dirty="0"/>
                  <a:t> </a:t>
                </a:r>
                <a:r>
                  <a:rPr lang="fr-CH" dirty="0" err="1"/>
                  <a:t>frequency</a:t>
                </a:r>
                <a:r>
                  <a:rPr lang="fr-CH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CH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π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endParaRPr lang="fr-CH" dirty="0"/>
              </a:p>
              <a:p>
                <a:r>
                  <a:rPr lang="fr-CH" dirty="0" err="1"/>
                  <a:t>Quality</a:t>
                </a:r>
                <a:r>
                  <a:rPr lang="fr-CH" dirty="0"/>
                  <a:t> Factor: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Q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𝑓𝐿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fr-CH" dirty="0"/>
              </a:p>
              <a:p>
                <a:pPr lvl="1"/>
                <a:endParaRPr lang="fr-CH" dirty="0"/>
              </a:p>
              <a:p>
                <a:pPr marL="342900" lvl="1" indent="0">
                  <a:buFont typeface="Arial" panose="020B0604020202020204" pitchFamily="34" charset="0"/>
                  <a:buNone/>
                </a:pPr>
                <a:r>
                  <a:rPr lang="fr-CH" dirty="0"/>
                  <a:t>		</a:t>
                </a:r>
              </a:p>
              <a:p>
                <a:pPr lvl="1"/>
                <a:endParaRPr lang="fr-CH" dirty="0"/>
              </a:p>
              <a:p>
                <a:pPr marL="342900" lvl="1" indent="0">
                  <a:buNone/>
                </a:pPr>
                <a:endParaRPr lang="fr-CH" dirty="0"/>
              </a:p>
            </p:txBody>
          </p:sp>
        </mc:Choice>
        <mc:Fallback xmlns="">
          <p:sp>
            <p:nvSpPr>
              <p:cNvPr id="9" name="Espace réservé pour une image  1">
                <a:extLst>
                  <a:ext uri="{FF2B5EF4-FFF2-40B4-BE49-F238E27FC236}">
                    <a16:creationId xmlns:a16="http://schemas.microsoft.com/office/drawing/2014/main" id="{956E88AD-0BB5-6DC7-5009-394950F97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51" y="1120878"/>
                <a:ext cx="7424817" cy="3891590"/>
              </a:xfrm>
              <a:prstGeom prst="rect">
                <a:avLst/>
              </a:prstGeom>
              <a:blipFill>
                <a:blip r:embed="rId2"/>
                <a:stretch>
                  <a:fillRect t="-235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0117ADC-4536-8154-927C-100FF0AAB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66278"/>
              </p:ext>
            </p:extLst>
          </p:nvPr>
        </p:nvGraphicFramePr>
        <p:xfrm>
          <a:off x="3396954" y="1862992"/>
          <a:ext cx="2830410" cy="69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205">
                  <a:extLst>
                    <a:ext uri="{9D8B030D-6E8A-4147-A177-3AD203B41FA5}">
                      <a16:colId xmlns:a16="http://schemas.microsoft.com/office/drawing/2014/main" val="3990556625"/>
                    </a:ext>
                  </a:extLst>
                </a:gridCol>
                <a:gridCol w="1415205">
                  <a:extLst>
                    <a:ext uri="{9D8B030D-6E8A-4147-A177-3AD203B41FA5}">
                      <a16:colId xmlns:a16="http://schemas.microsoft.com/office/drawing/2014/main" val="2335673578"/>
                    </a:ext>
                  </a:extLst>
                </a:gridCol>
              </a:tblGrid>
              <a:tr h="292982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Capacitance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Inductance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84365"/>
                  </a:ext>
                </a:extLst>
              </a:tr>
              <a:tr h="398349"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~[10 pF; 1 nF]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dirty="0"/>
                        <a:t>~[5, 100] µF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60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BD56F-A277-03C6-4B3C-B5EC4CB7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70CBDC2-C5D1-DCAD-3D16-CB5C214675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8" y="2863994"/>
            <a:ext cx="3022884" cy="1221958"/>
          </a:xfrm>
        </p:spPr>
        <p:txBody>
          <a:bodyPr>
            <a:normAutofit/>
          </a:bodyPr>
          <a:lstStyle/>
          <a:p>
            <a:r>
              <a:rPr lang="fr-CH" dirty="0" err="1"/>
              <a:t>Adjusted</a:t>
            </a:r>
            <a:r>
              <a:rPr lang="fr-CH" dirty="0"/>
              <a:t> value of </a:t>
            </a:r>
            <a:r>
              <a:rPr lang="fr-CH" i="1" dirty="0"/>
              <a:t>C</a:t>
            </a:r>
          </a:p>
          <a:p>
            <a:pPr marL="342900" lvl="1" indent="0">
              <a:buNone/>
            </a:pPr>
            <a:r>
              <a:rPr lang="fr-CH" dirty="0"/>
              <a:t>		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A6C15-E728-2379-C8B3-BC14D40F03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13CDD4-7BCD-9FDB-47B6-A9FB89281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259B1-4194-C5E6-B849-229A2CCD67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18C1A41-C1C8-12A5-13E0-C1BAE041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4581524" cy="1072753"/>
          </a:xfrm>
        </p:spPr>
        <p:txBody>
          <a:bodyPr>
            <a:normAutofit fontScale="90000"/>
          </a:bodyPr>
          <a:lstStyle/>
          <a:p>
            <a:r>
              <a:rPr lang="fr-CH" dirty="0"/>
              <a:t>Key Challenges &amp; </a:t>
            </a:r>
            <a:r>
              <a:rPr lang="fr-CH" dirty="0" err="1"/>
              <a:t>Constraints</a:t>
            </a:r>
            <a:r>
              <a:rPr lang="fr-CH" dirty="0"/>
              <a:t>: </a:t>
            </a:r>
            <a:r>
              <a:rPr lang="fr-CH" sz="2200" dirty="0" err="1"/>
              <a:t>Choice</a:t>
            </a:r>
            <a:r>
              <a:rPr lang="fr-CH" sz="2200" dirty="0"/>
              <a:t> of the </a:t>
            </a:r>
            <a:r>
              <a:rPr lang="fr-CH" sz="2200" dirty="0" err="1"/>
              <a:t>frequency</a:t>
            </a:r>
            <a:r>
              <a:rPr lang="fr-CH" sz="2200" dirty="0"/>
              <a:t> -  </a:t>
            </a:r>
            <a:r>
              <a:rPr lang="fr-CH" sz="2200" dirty="0" err="1"/>
              <a:t>finding</a:t>
            </a:r>
            <a:r>
              <a:rPr lang="fr-CH" sz="2200" dirty="0"/>
              <a:t> the components</a:t>
            </a:r>
            <a:br>
              <a:rPr lang="fr-CH" dirty="0"/>
            </a:br>
            <a:endParaRPr lang="fr-FR" dirty="0"/>
          </a:p>
        </p:txBody>
      </p:sp>
      <p:pic>
        <p:nvPicPr>
          <p:cNvPr id="12" name="Picture 11" descr="A graph with a line and red dots&#10;&#10;AI-generated content may be incorrect.">
            <a:extLst>
              <a:ext uri="{FF2B5EF4-FFF2-40B4-BE49-F238E27FC236}">
                <a16:creationId xmlns:a16="http://schemas.microsoft.com/office/drawing/2014/main" id="{812FEB42-1A9D-9792-C4CB-50CAD692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61" y="937736"/>
            <a:ext cx="4781156" cy="358586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B95452-A3DD-0664-74B0-146E90F42BE3}"/>
              </a:ext>
            </a:extLst>
          </p:cNvPr>
          <p:cNvSpPr/>
          <p:nvPr/>
        </p:nvSpPr>
        <p:spPr>
          <a:xfrm>
            <a:off x="2555509" y="1329112"/>
            <a:ext cx="1262358" cy="89553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F47EE-7CF7-D46D-94E1-B7C930365C1B}"/>
              </a:ext>
            </a:extLst>
          </p:cNvPr>
          <p:cNvSpPr txBox="1"/>
          <p:nvPr/>
        </p:nvSpPr>
        <p:spPr>
          <a:xfrm>
            <a:off x="2555510" y="1329112"/>
            <a:ext cx="1262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/>
              <a:t>Quality</a:t>
            </a:r>
            <a:r>
              <a:rPr lang="fr-CH" dirty="0"/>
              <a:t> Factor</a:t>
            </a:r>
          </a:p>
          <a:p>
            <a:pPr algn="ctr"/>
            <a:r>
              <a:rPr lang="fr-CH" dirty="0"/>
              <a:t>+</a:t>
            </a:r>
          </a:p>
          <a:p>
            <a:pPr algn="ctr"/>
            <a:r>
              <a:rPr lang="fr-CH" dirty="0" err="1"/>
              <a:t>Resonant</a:t>
            </a:r>
            <a:r>
              <a:rPr lang="fr-CH" dirty="0"/>
              <a:t> </a:t>
            </a:r>
            <a:r>
              <a:rPr lang="fr-CH" dirty="0" err="1"/>
              <a:t>frequency</a:t>
            </a:r>
            <a:endParaRPr lang="fr-CH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4345CA4-937F-E201-CCDD-4D10F2B1C7ED}"/>
              </a:ext>
            </a:extLst>
          </p:cNvPr>
          <p:cNvSpPr/>
          <p:nvPr/>
        </p:nvSpPr>
        <p:spPr>
          <a:xfrm>
            <a:off x="2089656" y="1628313"/>
            <a:ext cx="465852" cy="37608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ED2E28-1C09-9246-9FD7-2A804C48C1E0}"/>
                  </a:ext>
                </a:extLst>
              </p:cNvPr>
              <p:cNvSpPr txBox="1"/>
              <p:nvPr/>
            </p:nvSpPr>
            <p:spPr>
              <a:xfrm>
                <a:off x="833120" y="1462451"/>
                <a:ext cx="1262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2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H" sz="1200" dirty="0"/>
                  <a:t> = 13,56 MHz</a:t>
                </a:r>
              </a:p>
              <a:p>
                <a:r>
                  <a:rPr lang="fr-CH" sz="1200" dirty="0" err="1"/>
                  <a:t>Sweeping</a:t>
                </a:r>
                <a:r>
                  <a:rPr lang="fr-CH" sz="1200" dirty="0"/>
                  <a:t> of C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ED2E28-1C09-9246-9FD7-2A804C48C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20" y="1462451"/>
                <a:ext cx="1262358" cy="461665"/>
              </a:xfrm>
              <a:prstGeom prst="rect">
                <a:avLst/>
              </a:prstGeom>
              <a:blipFill>
                <a:blip r:embed="rId4"/>
                <a:stretch>
                  <a:fillRect l="-483" t="-2632" b="-789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92DB318-534F-DFEF-00FC-B6EDE1FD0F8D}"/>
              </a:ext>
            </a:extLst>
          </p:cNvPr>
          <p:cNvSpPr txBox="1"/>
          <p:nvPr/>
        </p:nvSpPr>
        <p:spPr>
          <a:xfrm>
            <a:off x="2815722" y="1073336"/>
            <a:ext cx="914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accent5">
                    <a:lumMod val="75000"/>
                  </a:schemeClr>
                </a:solidFill>
              </a:rPr>
              <a:t>Matlab</a:t>
            </a:r>
          </a:p>
        </p:txBody>
      </p:sp>
      <p:pic>
        <p:nvPicPr>
          <p:cNvPr id="21" name="Picture 20" descr="A number and a number on a white background&#10;&#10;AI-generated content may be incorrect.">
            <a:extLst>
              <a:ext uri="{FF2B5EF4-FFF2-40B4-BE49-F238E27FC236}">
                <a16:creationId xmlns:a16="http://schemas.microsoft.com/office/drawing/2014/main" id="{D2B7B4D6-1EAD-563A-F9AD-A2ADD0E5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562" y="2911323"/>
            <a:ext cx="1689637" cy="3853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45C1FB-8BEC-2893-B796-88559C17D0FB}"/>
              </a:ext>
            </a:extLst>
          </p:cNvPr>
          <p:cNvCxnSpPr/>
          <p:nvPr/>
        </p:nvCxnSpPr>
        <p:spPr>
          <a:xfrm flipH="1">
            <a:off x="5773994" y="3296679"/>
            <a:ext cx="545690" cy="44203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24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7CD4D257-C58F-29CA-78A6-3478998F6C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984" r="39154"/>
          <a:stretch/>
        </p:blipFill>
        <p:spPr>
          <a:xfrm>
            <a:off x="1116315" y="3360519"/>
            <a:ext cx="2305208" cy="580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77D2E-3977-049F-7A50-E552D86679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962" r="10493" b="16753"/>
          <a:stretch/>
        </p:blipFill>
        <p:spPr>
          <a:xfrm>
            <a:off x="7794627" y="3175083"/>
            <a:ext cx="91024" cy="109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702E49-7125-3640-87AF-61944E65AD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962" r="10493" b="16753"/>
          <a:stretch/>
        </p:blipFill>
        <p:spPr>
          <a:xfrm>
            <a:off x="2902410" y="3761061"/>
            <a:ext cx="102727" cy="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5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D14AB-7CC4-3932-BF34-54F24C1B9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B7FBE1B2-AC1C-FA02-F5D8-ACF436BD7961}"/>
                  </a:ext>
                </a:extLst>
              </p:cNvPr>
              <p:cNvSpPr>
                <a:spLocks noGrp="1"/>
              </p:cNvSpPr>
              <p:nvPr>
                <p:ph type="pic" sz="quarter" idx="13"/>
              </p:nvPr>
            </p:nvSpPr>
            <p:spPr>
              <a:xfrm>
                <a:off x="904874" y="864712"/>
                <a:ext cx="7191991" cy="3639918"/>
              </a:xfrm>
            </p:spPr>
            <p:txBody>
              <a:bodyPr>
                <a:normAutofit/>
              </a:bodyPr>
              <a:lstStyle/>
              <a:p>
                <a:r>
                  <a:rPr lang="fr-CH" dirty="0"/>
                  <a:t>Based on a </a:t>
                </a:r>
                <a:r>
                  <a:rPr lang="fr-CH" dirty="0" err="1"/>
                  <a:t>approximated</a:t>
                </a:r>
                <a:r>
                  <a:rPr lang="fr-CH" dirty="0"/>
                  <a:t> formula of a </a:t>
                </a:r>
                <a:r>
                  <a:rPr lang="fr-CH" dirty="0" err="1"/>
                  <a:t>spherical</a:t>
                </a:r>
                <a:r>
                  <a:rPr lang="fr-CH" dirty="0"/>
                  <a:t> </a:t>
                </a:r>
                <a:r>
                  <a:rPr lang="fr-CH" dirty="0" err="1"/>
                  <a:t>planar</a:t>
                </a:r>
                <a:r>
                  <a:rPr lang="fr-CH" dirty="0"/>
                  <a:t> </a:t>
                </a:r>
                <a:r>
                  <a:rPr lang="fr-CH" dirty="0" err="1"/>
                  <a:t>coil</a:t>
                </a:r>
                <a:r>
                  <a:rPr lang="fr-CH" dirty="0"/>
                  <a:t> inductor</a:t>
                </a:r>
                <a:r>
                  <a:rPr lang="fr-CH" baseline="30000" dirty="0"/>
                  <a:t>1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≈ 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CH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fr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CH" baseline="30000" dirty="0"/>
              </a:p>
              <a:p>
                <a:endParaRPr lang="fr-CH" baseline="30000" dirty="0"/>
              </a:p>
              <a:p>
                <a:endParaRPr lang="fr-CH" baseline="30000" dirty="0"/>
              </a:p>
            </p:txBody>
          </p:sp>
        </mc:Choice>
        <mc:Fallback xmlns="">
          <p:sp>
            <p:nvSpPr>
              <p:cNvPr id="2" name="Espace réservé pour une image  1">
                <a:extLst>
                  <a:ext uri="{FF2B5EF4-FFF2-40B4-BE49-F238E27FC236}">
                    <a16:creationId xmlns:a16="http://schemas.microsoft.com/office/drawing/2014/main" id="{B7FBE1B2-AC1C-FA02-F5D8-ACF436BD7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3"/>
              </p:nvPr>
            </p:nvSpPr>
            <p:spPr>
              <a:xfrm>
                <a:off x="904874" y="864712"/>
                <a:ext cx="7191991" cy="3639918"/>
              </a:xfrm>
              <a:blipFill>
                <a:blip r:embed="rId3"/>
                <a:stretch>
                  <a:fillRect t="-167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DCAF6E-899A-ED23-5BD1-B736727E88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Simulation and </a:t>
            </a:r>
            <a:r>
              <a:rPr lang="fr-FR" dirty="0" err="1"/>
              <a:t>implementation</a:t>
            </a:r>
            <a:r>
              <a:rPr lang="fr-FR" dirty="0"/>
              <a:t> of a Wireless Power Module for </a:t>
            </a:r>
            <a:r>
              <a:rPr lang="fr-FR" dirty="0" err="1"/>
              <a:t>dielectric</a:t>
            </a:r>
            <a:r>
              <a:rPr lang="fr-FR" dirty="0"/>
              <a:t> </a:t>
            </a:r>
            <a:r>
              <a:rPr lang="fr-FR" dirty="0" err="1"/>
              <a:t>elastomer</a:t>
            </a:r>
            <a:r>
              <a:rPr lang="fr-FR" dirty="0"/>
              <a:t> </a:t>
            </a:r>
            <a:r>
              <a:rPr lang="fr-FR" dirty="0" err="1"/>
              <a:t>actuator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E6F928-3C42-9734-958E-9465A85BB1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Tomas Garate Anderegg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12BE26-DA1A-1318-B80A-435C927D8F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FE352AA-35F2-EA40-C033-49F824F01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63937" cy="1072753"/>
          </a:xfrm>
        </p:spPr>
        <p:txBody>
          <a:bodyPr>
            <a:normAutofit fontScale="90000"/>
          </a:bodyPr>
          <a:lstStyle/>
          <a:p>
            <a:r>
              <a:rPr lang="fr-CH" dirty="0"/>
              <a:t>Key Challenges &amp; </a:t>
            </a:r>
            <a:r>
              <a:rPr lang="fr-CH" dirty="0" err="1"/>
              <a:t>Constraints</a:t>
            </a:r>
            <a:r>
              <a:rPr lang="fr-CH" dirty="0"/>
              <a:t>: </a:t>
            </a:r>
            <a:br>
              <a:rPr lang="fr-CH" dirty="0"/>
            </a:br>
            <a:r>
              <a:rPr lang="fr-CH" sz="2200" dirty="0" err="1"/>
              <a:t>Choice</a:t>
            </a:r>
            <a:r>
              <a:rPr lang="fr-CH" sz="2200" dirty="0"/>
              <a:t> of the </a:t>
            </a:r>
            <a:r>
              <a:rPr lang="fr-CH" sz="2200" dirty="0" err="1"/>
              <a:t>frequency</a:t>
            </a:r>
            <a:r>
              <a:rPr lang="fr-CH" sz="2200" dirty="0"/>
              <a:t> -  </a:t>
            </a:r>
            <a:r>
              <a:rPr lang="fr-CH" sz="2200" dirty="0" err="1"/>
              <a:t>finding</a:t>
            </a:r>
            <a:r>
              <a:rPr lang="fr-CH" sz="2200" dirty="0"/>
              <a:t> the components – </a:t>
            </a:r>
            <a:r>
              <a:rPr lang="fr-CH" sz="2200" dirty="0" err="1"/>
              <a:t>finding</a:t>
            </a:r>
            <a:r>
              <a:rPr lang="fr-CH" sz="2200" dirty="0"/>
              <a:t> the </a:t>
            </a:r>
            <a:r>
              <a:rPr lang="fr-CH" sz="2200" dirty="0" err="1"/>
              <a:t>geometric</a:t>
            </a:r>
            <a:r>
              <a:rPr lang="fr-CH" sz="2200" dirty="0"/>
              <a:t> values of L</a:t>
            </a:r>
            <a:br>
              <a:rPr lang="fr-CH" dirty="0"/>
            </a:b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E1396-9936-BE56-E26C-1A2CB59834A1}"/>
              </a:ext>
            </a:extLst>
          </p:cNvPr>
          <p:cNvSpPr txBox="1"/>
          <p:nvPr/>
        </p:nvSpPr>
        <p:spPr>
          <a:xfrm>
            <a:off x="904874" y="4904740"/>
            <a:ext cx="79197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700" dirty="0"/>
              <a:t>1. </a:t>
            </a:r>
            <a:r>
              <a:rPr lang="en-US" sz="700" dirty="0"/>
              <a:t>Mohan, S. S., Hershenson, M. del M., Boyd, S. P., &amp; Lee, T. H. (1999). Simple Accurate Expressions for Planar Spiral Inductances. </a:t>
            </a:r>
            <a:r>
              <a:rPr lang="en-US" sz="700" i="1" dirty="0"/>
              <a:t>IEEE Journal of Solid-State Circuits</a:t>
            </a:r>
            <a:r>
              <a:rPr lang="en-US" sz="700" dirty="0"/>
              <a:t>, 34(10), 1419-1424.</a:t>
            </a:r>
            <a:endParaRPr lang="fr-CH" sz="700" dirty="0"/>
          </a:p>
        </p:txBody>
      </p:sp>
      <p:pic>
        <p:nvPicPr>
          <p:cNvPr id="9" name="Picture 8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1198A37B-618D-FDCF-343E-E659E78F26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35"/>
          <a:stretch/>
        </p:blipFill>
        <p:spPr>
          <a:xfrm>
            <a:off x="6405563" y="1244818"/>
            <a:ext cx="2336967" cy="11099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B3F37A-124F-CBBE-2D79-4DAEB85B63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87" r="2683"/>
          <a:stretch/>
        </p:blipFill>
        <p:spPr>
          <a:xfrm>
            <a:off x="1047135" y="2320695"/>
            <a:ext cx="675238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54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0</TotalTime>
  <Words>2453</Words>
  <Application>Microsoft Office PowerPoint</Application>
  <PresentationFormat>On-screen Show (16:9)</PresentationFormat>
  <Paragraphs>448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Cambria Math</vt:lpstr>
      <vt:lpstr>Franklin Gothic Demi Cond</vt:lpstr>
      <vt:lpstr>Wingdings</vt:lpstr>
      <vt:lpstr>Thème Office</vt:lpstr>
      <vt:lpstr>Simulation and implementation of a Wireless Power Module for dielectric elastomer actuator</vt:lpstr>
      <vt:lpstr>Table of Contents</vt:lpstr>
      <vt:lpstr>Objectives</vt:lpstr>
      <vt:lpstr>State of the Art</vt:lpstr>
      <vt:lpstr>Approach Taken</vt:lpstr>
      <vt:lpstr>Key Challenges &amp; Constraints </vt:lpstr>
      <vt:lpstr>Key Challenges &amp; Constraints: Choice of the frequency -  finding the components </vt:lpstr>
      <vt:lpstr>Key Challenges &amp; Constraints: Choice of the frequency -  finding the components </vt:lpstr>
      <vt:lpstr>Key Challenges &amp; Constraints:  Choice of the frequency -  finding the components – finding the geometric values of L </vt:lpstr>
      <vt:lpstr>First Results:  Coil design  </vt:lpstr>
      <vt:lpstr>Hardware testing: From CAD to PCB    </vt:lpstr>
      <vt:lpstr>Hardware testing: From Theory to Reality: Coil     </vt:lpstr>
      <vt:lpstr>Hardware testing: From Theory to Reality: Coil     </vt:lpstr>
      <vt:lpstr>Fine tune:  Adjusting components based on actual measured values: Theory  </vt:lpstr>
      <vt:lpstr>Fine tune:  Adjusting components based on actual measured values: Reality </vt:lpstr>
      <vt:lpstr>Results:  What is S_11 and S_21 ? </vt:lpstr>
      <vt:lpstr>Results:  Set up: </vt:lpstr>
      <vt:lpstr>Results:  Set up: </vt:lpstr>
      <vt:lpstr>Results:  Without load: Characterize the system with S-parameters </vt:lpstr>
      <vt:lpstr>PowerPoint Presentation</vt:lpstr>
      <vt:lpstr>PowerPoint Presentation</vt:lpstr>
      <vt:lpstr>PowerPoint Presentation</vt:lpstr>
      <vt:lpstr>Improvements:  </vt:lpstr>
      <vt:lpstr>Improvements – to explore more:  Simulation on Matlab for asymmetrical coils </vt:lpstr>
      <vt:lpstr>Improvements – to explore more:  Simulation on Matlab for asymmetrical coils </vt:lpstr>
      <vt:lpstr>Conclusion</vt:lpstr>
      <vt:lpstr>References</vt:lpstr>
      <vt:lpstr>PowerPoint Presentation</vt:lpstr>
      <vt:lpstr>Key Challenges &amp; Constraints: Choice of the frequency </vt:lpstr>
      <vt:lpstr>First Results: </vt:lpstr>
      <vt:lpstr>First Results:  Simulation of the circuit with different values of K </vt:lpstr>
      <vt:lpstr>First Results:  Simulation of the circuit with different values of K </vt:lpstr>
      <vt:lpstr>First Results:  Simulation of the circuit with different values of K – Efficiency  </vt:lpstr>
      <vt:lpstr>PowerPoint Presentation</vt:lpstr>
      <vt:lpstr>PowerPoint Presentation</vt:lpstr>
      <vt:lpstr>Hardware testing: From Theory to Reality: Coil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Tomas Joaquin Garate Anderegg</cp:lastModifiedBy>
  <cp:revision>151</cp:revision>
  <dcterms:created xsi:type="dcterms:W3CDTF">2019-04-02T06:24:35Z</dcterms:created>
  <dcterms:modified xsi:type="dcterms:W3CDTF">2025-06-06T14:01:57Z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